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7" r:id="rId2"/>
  </p:sldMasterIdLst>
  <p:notesMasterIdLst>
    <p:notesMasterId r:id="rId17"/>
  </p:notesMasterIdLst>
  <p:handoutMasterIdLst>
    <p:handoutMasterId r:id="rId18"/>
  </p:handoutMasterIdLst>
  <p:sldIdLst>
    <p:sldId id="256" r:id="rId3"/>
    <p:sldId id="389" r:id="rId4"/>
    <p:sldId id="388" r:id="rId5"/>
    <p:sldId id="391" r:id="rId6"/>
    <p:sldId id="392" r:id="rId7"/>
    <p:sldId id="393" r:id="rId8"/>
    <p:sldId id="394" r:id="rId9"/>
    <p:sldId id="395" r:id="rId10"/>
    <p:sldId id="396" r:id="rId11"/>
    <p:sldId id="390" r:id="rId12"/>
    <p:sldId id="379" r:id="rId13"/>
    <p:sldId id="399" r:id="rId14"/>
    <p:sldId id="397" r:id="rId15"/>
    <p:sldId id="398" r:id="rId16"/>
  </p:sldIdLst>
  <p:sldSz cx="12192000" cy="6858000"/>
  <p:notesSz cx="6865938" cy="9996488"/>
  <p:custDataLst>
    <p:tags r:id="rId19"/>
  </p:custDataLst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85D"/>
    <a:srgbClr val="274F70"/>
    <a:srgbClr val="204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45" autoAdjust="0"/>
  </p:normalViewPr>
  <p:slideViewPr>
    <p:cSldViewPr snapToGrid="0" snapToObjects="1">
      <p:cViewPr varScale="1">
        <p:scale>
          <a:sx n="77" d="100"/>
          <a:sy n="77" d="100"/>
        </p:scale>
        <p:origin x="655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560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12DC56E-559B-4FF3-87F9-DA348378A64C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4929"/>
            <a:ext cx="2975240" cy="501559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B0091337-8BE6-4016-BBDC-0346F6E47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740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DA781-88EB-4E73-9B78-33FB2178D9A1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810125"/>
            <a:ext cx="5492750" cy="3937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375" y="9494838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BDC2F-D5B5-4B4D-A7B1-360D8FB0B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98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A385D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050" y="6041362"/>
            <a:ext cx="911939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1154" y="6492875"/>
            <a:ext cx="6254835" cy="365125"/>
          </a:xfrm>
        </p:spPr>
        <p:txBody>
          <a:bodyPr/>
          <a:lstStyle>
            <a:lvl1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This project has received funding from the Clean Sky 2 Joint Undertaking under the European Union’s Horizon 2020 research and innovation </a:t>
            </a:r>
            <a:r>
              <a:rPr lang="en-US" dirty="0" err="1"/>
              <a:t>programme</a:t>
            </a:r>
            <a:r>
              <a:rPr lang="en-US" dirty="0"/>
              <a:t> under grant agreement No  101007659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35990" y="6041362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drawing, food, fruit&#10;&#10;Description automatically generated">
            <a:extLst>
              <a:ext uri="{FF2B5EF4-FFF2-40B4-BE49-F238E27FC236}">
                <a16:creationId xmlns:a16="http://schemas.microsoft.com/office/drawing/2014/main" id="{9981749D-A4EF-A444-87FD-3CDCF1EE4A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357" y="6142788"/>
            <a:ext cx="993796" cy="700174"/>
          </a:xfrm>
          <a:prstGeom prst="rect">
            <a:avLst/>
          </a:prstGeom>
        </p:spPr>
      </p:pic>
      <p:pic>
        <p:nvPicPr>
          <p:cNvPr id="12" name="Picture 11" descr="A close up of a flower&#10;&#10;Description automatically generated">
            <a:extLst>
              <a:ext uri="{FF2B5EF4-FFF2-40B4-BE49-F238E27FC236}">
                <a16:creationId xmlns:a16="http://schemas.microsoft.com/office/drawing/2014/main" id="{238AC5DD-073B-F74E-BB1F-64E41FAA33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66207" y="6288760"/>
            <a:ext cx="683340" cy="408229"/>
          </a:xfrm>
          <a:prstGeom prst="rect">
            <a:avLst/>
          </a:prstGeom>
        </p:spPr>
      </p:pic>
      <p:pic>
        <p:nvPicPr>
          <p:cNvPr id="13" name="Picture 12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814BDEA-BE75-1D45-8F07-D92A60B771D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403918" y="609171"/>
            <a:ext cx="42799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41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2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479E70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479E70"/>
                </a:solidFill>
                <a:latin typeface="Arial"/>
              </a:rPr>
              <a:t>”</a:t>
            </a:r>
            <a:endParaRPr lang="en-US" dirty="0">
              <a:solidFill>
                <a:srgbClr val="479E7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239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62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0A385D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479E70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337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rgbClr val="0A385D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50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74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80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BEBD9-FE50-CA4E-961A-4D81B0C49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5FF67-1552-A14D-8BEE-CCFE06CE5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5B0E1-EF2A-034F-97B1-01CB9C7BA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221-9A05-FB4D-AEA1-9E26889864E5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16153-730E-5B42-B536-9063D4D9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269D6-F113-1044-9E4D-49877A4A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DD3F3-06E9-7E43-9D02-23DB8256C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2377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CFAB9-E90C-C64D-8127-A83437A7F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A2BA-B21D-0649-B322-2461CF67E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28723-E076-1F4B-A5A9-BBA0CA2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D221-9A05-FB4D-AEA1-9E26889864E5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AE817-2C8A-6745-83A1-D7EEA5AD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807B4-C0F8-AA45-A625-E353155AC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DD3F3-06E9-7E43-9D02-23DB8256C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0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4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7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5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2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9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5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CB2845E-8B24-D945-8866-62662BAD23BA}"/>
              </a:ext>
            </a:extLst>
          </p:cNvPr>
          <p:cNvGrpSpPr/>
          <p:nvPr userDrawn="1"/>
        </p:nvGrpSpPr>
        <p:grpSpPr>
          <a:xfrm>
            <a:off x="0" y="0"/>
            <a:ext cx="12192000" cy="7010990"/>
            <a:chOff x="2126385" y="-136218"/>
            <a:chExt cx="9752382" cy="7163981"/>
          </a:xfrm>
          <a:solidFill>
            <a:srgbClr val="479E70"/>
          </a:solidFill>
        </p:grpSpPr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FCAC2832-FA00-C044-8BF2-DBFBA019198A}"/>
                </a:ext>
              </a:extLst>
            </p:cNvPr>
            <p:cNvSpPr/>
            <p:nvPr/>
          </p:nvSpPr>
          <p:spPr>
            <a:xfrm>
              <a:off x="11492399" y="-136218"/>
              <a:ext cx="386368" cy="7036231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204F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18">
              <a:extLst>
                <a:ext uri="{FF2B5EF4-FFF2-40B4-BE49-F238E27FC236}">
                  <a16:creationId xmlns:a16="http://schemas.microsoft.com/office/drawing/2014/main" id="{F094904D-FD17-5E46-98CC-819301F2748E}"/>
                </a:ext>
              </a:extLst>
            </p:cNvPr>
            <p:cNvSpPr/>
            <p:nvPr/>
          </p:nvSpPr>
          <p:spPr>
            <a:xfrm rot="10800000">
              <a:off x="2126385" y="-136218"/>
              <a:ext cx="386366" cy="7163981"/>
            </a:xfrm>
            <a:prstGeom prst="triangle">
              <a:avLst>
                <a:gd name="adj" fmla="val 100000"/>
              </a:avLst>
            </a:prstGeom>
            <a:solidFill>
              <a:srgbClr val="204F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2" name="Picture 11" descr="A picture containing drawing, food, fruit&#10;&#10;Description automatically generated">
            <a:extLst>
              <a:ext uri="{FF2B5EF4-FFF2-40B4-BE49-F238E27FC236}">
                <a16:creationId xmlns:a16="http://schemas.microsoft.com/office/drawing/2014/main" id="{DED20331-DEEF-464D-809A-9E01855A8FFA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587357" y="6142788"/>
            <a:ext cx="993796" cy="700174"/>
          </a:xfrm>
          <a:prstGeom prst="rect">
            <a:avLst/>
          </a:prstGeom>
        </p:spPr>
      </p:pic>
      <p:pic>
        <p:nvPicPr>
          <p:cNvPr id="13" name="Picture 12" descr="A close up of a flower&#10;&#10;Description automatically generated">
            <a:extLst>
              <a:ext uri="{FF2B5EF4-FFF2-40B4-BE49-F238E27FC236}">
                <a16:creationId xmlns:a16="http://schemas.microsoft.com/office/drawing/2014/main" id="{4D882784-A9C1-844B-BBED-A4659AD383BA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866207" y="6288760"/>
            <a:ext cx="683340" cy="408229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4C729A1-263D-4A45-A410-3F03BC16B3CA}"/>
              </a:ext>
            </a:extLst>
          </p:cNvPr>
          <p:cNvSpPr txBox="1">
            <a:spLocks/>
          </p:cNvSpPr>
          <p:nvPr userDrawn="1"/>
        </p:nvSpPr>
        <p:spPr>
          <a:xfrm>
            <a:off x="2581154" y="6492875"/>
            <a:ext cx="625483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project has received funding from the Clean Sky 2 Joint Undertaking under the European Union’s Horizon 2020 research and innovation </a:t>
            </a:r>
            <a:r>
              <a:rPr lang="en-US" dirty="0" err="1"/>
              <a:t>programme</a:t>
            </a:r>
            <a:r>
              <a:rPr lang="en-US" dirty="0"/>
              <a:t> under grant agreement No 101007659</a:t>
            </a:r>
          </a:p>
        </p:txBody>
      </p:sp>
      <p:pic>
        <p:nvPicPr>
          <p:cNvPr id="15" name="Picture 1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3AE2346-7B1C-0A4B-9AD4-FE1AE8D7CBA6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9430927" y="77217"/>
            <a:ext cx="2847829" cy="53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29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A385D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rgbClr val="479E70"/>
        </a:buClr>
        <a:buSzPct val="80000"/>
        <a:buFont typeface="Wingdings 3" charset="2"/>
        <a:buChar char=""/>
        <a:defRPr sz="1800" kern="1200">
          <a:solidFill>
            <a:srgbClr val="0A385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rgbClr val="479E70"/>
        </a:buClr>
        <a:buSzPct val="80000"/>
        <a:buFont typeface="Wingdings 3" charset="2"/>
        <a:buChar char=""/>
        <a:defRPr sz="1600" kern="1200">
          <a:solidFill>
            <a:srgbClr val="0A385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479E70"/>
        </a:buClr>
        <a:buSzPct val="80000"/>
        <a:buFont typeface="Wingdings 3" charset="2"/>
        <a:buChar char=""/>
        <a:defRPr sz="1400" kern="1200">
          <a:solidFill>
            <a:srgbClr val="0A385D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479E70"/>
        </a:buClr>
        <a:buSzPct val="80000"/>
        <a:buFont typeface="Wingdings 3" charset="2"/>
        <a:buChar char=""/>
        <a:defRPr sz="1200" kern="1200">
          <a:solidFill>
            <a:srgbClr val="0A385D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479E70"/>
        </a:buClr>
        <a:buSzPct val="80000"/>
        <a:buFont typeface="Wingdings 3" charset="2"/>
        <a:buChar char=""/>
        <a:defRPr sz="1200" kern="1200">
          <a:solidFill>
            <a:srgbClr val="0A385D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CA6ED-84FD-454C-A704-2D610289A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FC576-5F23-6D4A-88AA-E92F12357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3817-C771-E04E-A09B-3F5FAB57C8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D221-9A05-FB4D-AEA1-9E26889864E5}" type="datetimeFigureOut">
              <a:rPr lang="en-GB" smtClean="0"/>
              <a:t>13/02/2024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03B5A-2BCD-5A46-9DD6-025F2B038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2F3D1-7B2C-E145-A432-621C382D1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DD3F3-06E9-7E43-9D02-23DB8256C85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95E48279-73AB-E142-AD21-321E90B702E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39200" y="185738"/>
            <a:ext cx="3352800" cy="626785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ECD4F3E-9B78-7F4A-A67C-4EDCCC6DE98A}"/>
              </a:ext>
            </a:extLst>
          </p:cNvPr>
          <p:cNvGrpSpPr/>
          <p:nvPr userDrawn="1"/>
        </p:nvGrpSpPr>
        <p:grpSpPr>
          <a:xfrm>
            <a:off x="0" y="0"/>
            <a:ext cx="12192000" cy="7010990"/>
            <a:chOff x="2126385" y="-136218"/>
            <a:chExt cx="9752382" cy="7163981"/>
          </a:xfrm>
          <a:solidFill>
            <a:srgbClr val="479E70"/>
          </a:solidFill>
        </p:grpSpPr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4CC3575D-7FB0-1741-82E9-5AEE5394EC5B}"/>
                </a:ext>
              </a:extLst>
            </p:cNvPr>
            <p:cNvSpPr/>
            <p:nvPr/>
          </p:nvSpPr>
          <p:spPr>
            <a:xfrm>
              <a:off x="11492399" y="-136218"/>
              <a:ext cx="386368" cy="7036231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204F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18">
              <a:extLst>
                <a:ext uri="{FF2B5EF4-FFF2-40B4-BE49-F238E27FC236}">
                  <a16:creationId xmlns:a16="http://schemas.microsoft.com/office/drawing/2014/main" id="{184FEB0D-34A7-7041-8540-272F080B47E4}"/>
                </a:ext>
              </a:extLst>
            </p:cNvPr>
            <p:cNvSpPr/>
            <p:nvPr/>
          </p:nvSpPr>
          <p:spPr>
            <a:xfrm rot="10800000">
              <a:off x="2126385" y="-136218"/>
              <a:ext cx="386366" cy="7163981"/>
            </a:xfrm>
            <a:prstGeom prst="triangle">
              <a:avLst>
                <a:gd name="adj" fmla="val 100000"/>
              </a:avLst>
            </a:prstGeom>
            <a:solidFill>
              <a:srgbClr val="204F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86364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v-isa.com/en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D8B5-605E-754E-9D1C-8224F60F3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579" y="1041400"/>
            <a:ext cx="9144000" cy="2387600"/>
          </a:xfrm>
        </p:spPr>
        <p:txBody>
          <a:bodyPr>
            <a:noAutofit/>
          </a:bodyPr>
          <a:lstStyle/>
          <a:p>
            <a:r>
              <a:rPr lang="en-GB" sz="3600" b="1" dirty="0"/>
              <a:t>REIVON</a:t>
            </a:r>
            <a:br>
              <a:rPr lang="en-GB" sz="3600" dirty="0"/>
            </a:br>
            <a:r>
              <a:rPr lang="en-GB" sz="3600" dirty="0"/>
              <a:t>Reduction of the Environmental Impact of aviation via Optimisation of aircraft size/range and flight Network 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4E91A3D-0B80-0245-A7DD-472BD116184C}"/>
              </a:ext>
            </a:extLst>
          </p:cNvPr>
          <p:cNvSpPr txBox="1">
            <a:spLocks/>
          </p:cNvSpPr>
          <p:nvPr/>
        </p:nvSpPr>
        <p:spPr>
          <a:xfrm>
            <a:off x="2212532" y="5202804"/>
            <a:ext cx="7766936" cy="136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 to CAEP/13-WG2/2-IP/XX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Presented by Thomas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Rötger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(Switzerland)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Consortium: ENVISA, TAKS, MMU, TUHH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27718F-7362-F04C-83A7-C6B6621B8EBC}"/>
              </a:ext>
            </a:extLst>
          </p:cNvPr>
          <p:cNvSpPr txBox="1"/>
          <p:nvPr/>
        </p:nvSpPr>
        <p:spPr>
          <a:xfrm>
            <a:off x="677917" y="3429000"/>
            <a:ext cx="96642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 of funding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Research and Innovation Actions, RIA; 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Programme Area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Call Title: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Reduction of the environmental impact of aviation via optimisation of aircraft size/range and flight network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Call Identifier: JTI-CS2-2020-CfP11-TE2-01-14</a:t>
            </a:r>
          </a:p>
        </p:txBody>
      </p:sp>
    </p:spTree>
    <p:extLst>
      <p:ext uri="{BB962C8B-B14F-4D97-AF65-F5344CB8AC3E}">
        <p14:creationId xmlns:p14="http://schemas.microsoft.com/office/powerpoint/2010/main" val="449629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CO</a:t>
            </a:r>
            <a:r>
              <a:rPr lang="en-GB" sz="3100" b="1" baseline="-25000" dirty="0"/>
              <a:t>2</a:t>
            </a:r>
            <a:r>
              <a:rPr lang="en-GB" sz="3100" b="1" dirty="0"/>
              <a:t> calculation assumptions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C2547B42-15DF-3353-1A51-8713BAD38277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Aircraft emissions model: FAST with PIANO aircraft performance model</a:t>
            </a:r>
          </a:p>
          <a:p>
            <a:r>
              <a:rPr lang="en-GB" dirty="0"/>
              <a:t>Great circle distances assumed, and where applicable, CAEP-like adjustment factors applied (e.g. distance and/or fuel adjustment factors to account for flight inefficiencies)</a:t>
            </a:r>
          </a:p>
          <a:p>
            <a:r>
              <a:rPr lang="en-GB" dirty="0"/>
              <a:t>Baseline schedule passenger results for 2050 (unconstrained high demand before optimisation)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CFB6DA0D-D6C4-920E-1C91-4A3457976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196" y="3294218"/>
            <a:ext cx="5359608" cy="267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84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Optimisation assumptions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4F195-ECE0-4D3B-BD90-AF2E6EC99FB8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195463-F79B-0E04-9A25-1FD82344EE8E}"/>
              </a:ext>
            </a:extLst>
          </p:cNvPr>
          <p:cNvSpPr/>
          <p:nvPr/>
        </p:nvSpPr>
        <p:spPr>
          <a:xfrm>
            <a:off x="417409" y="2221439"/>
            <a:ext cx="11499560" cy="6723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Routes with aircraft equivalent or larger than 86 to 125 seats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7F2AECF-43E5-9D2C-2565-9976799DB122}"/>
              </a:ext>
            </a:extLst>
          </p:cNvPr>
          <p:cNvGrpSpPr/>
          <p:nvPr/>
        </p:nvGrpSpPr>
        <p:grpSpPr>
          <a:xfrm>
            <a:off x="441960" y="1331695"/>
            <a:ext cx="11475009" cy="4581425"/>
            <a:chOff x="838464" y="1331695"/>
            <a:chExt cx="9737686" cy="458142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1BD9EBC-1E33-6D20-620B-65FB22DA7BB2}"/>
                </a:ext>
              </a:extLst>
            </p:cNvPr>
            <p:cNvSpPr/>
            <p:nvPr/>
          </p:nvSpPr>
          <p:spPr>
            <a:xfrm>
              <a:off x="838464" y="1331695"/>
              <a:ext cx="4701019" cy="731520"/>
            </a:xfrm>
            <a:custGeom>
              <a:avLst/>
              <a:gdLst>
                <a:gd name="connsiteX0" fmla="*/ 0 w 4511321"/>
                <a:gd name="connsiteY0" fmla="*/ 0 h 1612800"/>
                <a:gd name="connsiteX1" fmla="*/ 4511321 w 4511321"/>
                <a:gd name="connsiteY1" fmla="*/ 0 h 1612800"/>
                <a:gd name="connsiteX2" fmla="*/ 4511321 w 4511321"/>
                <a:gd name="connsiteY2" fmla="*/ 1612800 h 1612800"/>
                <a:gd name="connsiteX3" fmla="*/ 0 w 4511321"/>
                <a:gd name="connsiteY3" fmla="*/ 1612800 h 1612800"/>
                <a:gd name="connsiteX4" fmla="*/ 0 w 4511321"/>
                <a:gd name="connsiteY4" fmla="*/ 0 h 16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321" h="1612800">
                  <a:moveTo>
                    <a:pt x="0" y="0"/>
                  </a:moveTo>
                  <a:lnTo>
                    <a:pt x="4511321" y="0"/>
                  </a:lnTo>
                  <a:lnTo>
                    <a:pt x="4511321" y="1612800"/>
                  </a:lnTo>
                  <a:lnTo>
                    <a:pt x="0" y="1612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ISO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F58476C-79D1-41D8-FA5B-FFD1DFABE312}"/>
                </a:ext>
              </a:extLst>
            </p:cNvPr>
            <p:cNvSpPr/>
            <p:nvPr/>
          </p:nvSpPr>
          <p:spPr>
            <a:xfrm>
              <a:off x="838465" y="3031902"/>
              <a:ext cx="4701018" cy="2881218"/>
            </a:xfrm>
            <a:custGeom>
              <a:avLst/>
              <a:gdLst>
                <a:gd name="connsiteX0" fmla="*/ 0 w 4511321"/>
                <a:gd name="connsiteY0" fmla="*/ 0 h 3766139"/>
                <a:gd name="connsiteX1" fmla="*/ 4511321 w 4511321"/>
                <a:gd name="connsiteY1" fmla="*/ 0 h 3766139"/>
                <a:gd name="connsiteX2" fmla="*/ 4511321 w 4511321"/>
                <a:gd name="connsiteY2" fmla="*/ 3766139 h 3766139"/>
                <a:gd name="connsiteX3" fmla="*/ 0 w 4511321"/>
                <a:gd name="connsiteY3" fmla="*/ 3766139 h 3766139"/>
                <a:gd name="connsiteX4" fmla="*/ 0 w 4511321"/>
                <a:gd name="connsiteY4" fmla="*/ 0 h 376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321" h="3766139">
                  <a:moveTo>
                    <a:pt x="0" y="0"/>
                  </a:moveTo>
                  <a:lnTo>
                    <a:pt x="4511321" y="0"/>
                  </a:lnTo>
                  <a:lnTo>
                    <a:pt x="4511321" y="3766139"/>
                  </a:lnTo>
                  <a:lnTo>
                    <a:pt x="0" y="3766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7348" tIns="117348" rIns="156464" bIns="176022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b="0" kern="1200" cap="none" dirty="0">
                  <a:cs typeface="Arial" panose="020B0604020202020204" pitchFamily="34" charset="0"/>
                </a:rPr>
                <a:t>Routes with Range &gt;= 3000 NM</a:t>
              </a:r>
              <a:endParaRPr lang="en-GB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b="0" kern="1200" cap="none" dirty="0">
                  <a:cs typeface="Arial" panose="020B0604020202020204" pitchFamily="34" charset="0"/>
                </a:rPr>
                <a:t>ISO legs &gt;= 20% of route distance</a:t>
              </a:r>
              <a:endParaRPr lang="en-GB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b="0" kern="1200" cap="none" dirty="0">
                  <a:cs typeface="Arial" panose="020B0604020202020204" pitchFamily="34" charset="0"/>
                </a:rPr>
                <a:t>No change to route frequency</a:t>
              </a:r>
            </a:p>
            <a:p>
              <a:pPr marL="0" lvl="1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tabLst>
                  <a:tab pos="357188" algn="l"/>
                </a:tabLst>
              </a:pPr>
              <a:r>
                <a:rPr lang="en-GB" b="0" kern="1200" cap="none" dirty="0">
                  <a:cs typeface="Arial" panose="020B0604020202020204" pitchFamily="34" charset="0"/>
                </a:rPr>
                <a:t>	after optimisation</a:t>
              </a:r>
              <a:endParaRPr lang="en-GB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kern="1200" dirty="0"/>
                <a:t>Example routes:</a:t>
              </a:r>
            </a:p>
          </p:txBody>
        </p:sp>
        <p:sp>
          <p:nvSpPr>
            <p:cNvPr id="8" name="Freeform: Shape 9">
              <a:extLst>
                <a:ext uri="{FF2B5EF4-FFF2-40B4-BE49-F238E27FC236}">
                  <a16:creationId xmlns:a16="http://schemas.microsoft.com/office/drawing/2014/main" id="{005F3097-A65B-CE7A-ED54-69833618178E}"/>
                </a:ext>
              </a:extLst>
            </p:cNvPr>
            <p:cNvSpPr/>
            <p:nvPr/>
          </p:nvSpPr>
          <p:spPr>
            <a:xfrm>
              <a:off x="5874570" y="1331695"/>
              <a:ext cx="4701580" cy="731520"/>
            </a:xfrm>
            <a:custGeom>
              <a:avLst/>
              <a:gdLst>
                <a:gd name="connsiteX0" fmla="*/ 0 w 4511321"/>
                <a:gd name="connsiteY0" fmla="*/ 0 h 1612800"/>
                <a:gd name="connsiteX1" fmla="*/ 4511321 w 4511321"/>
                <a:gd name="connsiteY1" fmla="*/ 0 h 1612800"/>
                <a:gd name="connsiteX2" fmla="*/ 4511321 w 4511321"/>
                <a:gd name="connsiteY2" fmla="*/ 1612800 h 1612800"/>
                <a:gd name="connsiteX3" fmla="*/ 0 w 4511321"/>
                <a:gd name="connsiteY3" fmla="*/ 1612800 h 1612800"/>
                <a:gd name="connsiteX4" fmla="*/ 0 w 4511321"/>
                <a:gd name="connsiteY4" fmla="*/ 0 h 16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321" h="1612800">
                  <a:moveTo>
                    <a:pt x="0" y="0"/>
                  </a:moveTo>
                  <a:lnTo>
                    <a:pt x="4511321" y="0"/>
                  </a:lnTo>
                  <a:lnTo>
                    <a:pt x="4511321" y="1612800"/>
                  </a:lnTo>
                  <a:lnTo>
                    <a:pt x="0" y="1612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800" kern="1200" dirty="0"/>
                <a:t>Frequency Reduction</a:t>
              </a: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96B6EDF7-5B95-04E4-E318-77697D69BA57}"/>
                </a:ext>
              </a:extLst>
            </p:cNvPr>
            <p:cNvSpPr/>
            <p:nvPr/>
          </p:nvSpPr>
          <p:spPr>
            <a:xfrm>
              <a:off x="5874570" y="3031902"/>
              <a:ext cx="4701580" cy="2881218"/>
            </a:xfrm>
            <a:custGeom>
              <a:avLst/>
              <a:gdLst>
                <a:gd name="connsiteX0" fmla="*/ 0 w 4511321"/>
                <a:gd name="connsiteY0" fmla="*/ 0 h 3766139"/>
                <a:gd name="connsiteX1" fmla="*/ 4511321 w 4511321"/>
                <a:gd name="connsiteY1" fmla="*/ 0 h 3766139"/>
                <a:gd name="connsiteX2" fmla="*/ 4511321 w 4511321"/>
                <a:gd name="connsiteY2" fmla="*/ 3766139 h 3766139"/>
                <a:gd name="connsiteX3" fmla="*/ 0 w 4511321"/>
                <a:gd name="connsiteY3" fmla="*/ 3766139 h 3766139"/>
                <a:gd name="connsiteX4" fmla="*/ 0 w 4511321"/>
                <a:gd name="connsiteY4" fmla="*/ 0 h 376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1321" h="3766139">
                  <a:moveTo>
                    <a:pt x="0" y="0"/>
                  </a:moveTo>
                  <a:lnTo>
                    <a:pt x="4511321" y="0"/>
                  </a:lnTo>
                  <a:lnTo>
                    <a:pt x="4511321" y="3766139"/>
                  </a:lnTo>
                  <a:lnTo>
                    <a:pt x="0" y="3766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7348" tIns="117348" rIns="156464" bIns="176022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kern="1200" dirty="0"/>
                <a:t>Routes with &gt;= 500,000 seats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kern="1200" dirty="0"/>
                <a:t>Routes with &gt;= 3 flights per day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kern="1200" dirty="0"/>
                <a:t>Airport capacity not considered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GB" kern="1200" dirty="0"/>
                <a:t>Example routes:</a:t>
              </a:r>
            </a:p>
            <a:p>
              <a:pPr marL="0" lvl="1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GB" sz="2200" kern="1200" dirty="0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7128C278-D03E-6954-AF86-CEB7D8376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35" y="4636250"/>
            <a:ext cx="5342987" cy="1209875"/>
          </a:xfrm>
          <a:prstGeom prst="rect">
            <a:avLst/>
          </a:prstGeom>
        </p:spPr>
      </p:pic>
      <p:pic>
        <p:nvPicPr>
          <p:cNvPr id="11" name="Picture 18">
            <a:extLst>
              <a:ext uri="{FF2B5EF4-FFF2-40B4-BE49-F238E27FC236}">
                <a16:creationId xmlns:a16="http://schemas.microsoft.com/office/drawing/2014/main" id="{5585E9E8-8208-8958-B60F-247ABE8A1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4509" y="5011397"/>
            <a:ext cx="5208705" cy="8347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3FB5D06-E026-D67B-5346-0D1F75AD7C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554" y="1995000"/>
            <a:ext cx="2259648" cy="1125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9B5078-6C62-A3D2-C75E-1998C12785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3226" y="3147966"/>
            <a:ext cx="1618472" cy="13800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BB4A077-F786-BBE9-A18D-D006B6B327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33181" y="3120250"/>
            <a:ext cx="1783787" cy="179630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37D7836-4AD9-6B62-8459-269F4E1A4B2D}"/>
              </a:ext>
            </a:extLst>
          </p:cNvPr>
          <p:cNvSpPr/>
          <p:nvPr/>
        </p:nvSpPr>
        <p:spPr>
          <a:xfrm>
            <a:off x="434993" y="6021390"/>
            <a:ext cx="11499560" cy="6723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</a:t>
            </a:r>
            <a:r>
              <a:rPr lang="en-GB" sz="1800" b="0" cap="none" dirty="0">
                <a:latin typeface="Arial" panose="020B0604020202020204" pitchFamily="34" charset="0"/>
                <a:cs typeface="Arial" panose="020B0604020202020204" pitchFamily="34" charset="0"/>
              </a:rPr>
              <a:t>Number of ‘new’ aircraft type limited to a maximum of 5 per seat category</a:t>
            </a:r>
          </a:p>
        </p:txBody>
      </p:sp>
    </p:spTree>
    <p:extLst>
      <p:ext uri="{BB962C8B-B14F-4D97-AF65-F5344CB8AC3E}">
        <p14:creationId xmlns:p14="http://schemas.microsoft.com/office/powerpoint/2010/main" val="3839569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Impact assessment for stakeholders:</a:t>
            </a:r>
            <a:br>
              <a:rPr lang="en-GB" sz="3100" b="1" dirty="0"/>
            </a:br>
            <a:r>
              <a:rPr lang="en-GB" sz="3100" b="1" dirty="0"/>
              <a:t>Airports and airport neighbours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C2547B42-15DF-3353-1A51-8713BAD38277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2BA56-2E73-DA91-A0EC-245579561211}"/>
              </a:ext>
            </a:extLst>
          </p:cNvPr>
          <p:cNvSpPr txBox="1">
            <a:spLocks/>
          </p:cNvSpPr>
          <p:nvPr/>
        </p:nvSpPr>
        <p:spPr>
          <a:xfrm>
            <a:off x="829734" y="17578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5 to 10 airports being selected for detailed impact studies:</a:t>
            </a:r>
          </a:p>
          <a:p>
            <a:pPr lvl="1"/>
            <a:r>
              <a:rPr lang="en-GB" dirty="0"/>
              <a:t>hubs with busy routes</a:t>
            </a:r>
          </a:p>
          <a:p>
            <a:pPr lvl="1"/>
            <a:r>
              <a:rPr lang="en-GB" dirty="0"/>
              <a:t>ISO stops </a:t>
            </a:r>
          </a:p>
          <a:p>
            <a:pPr lvl="1"/>
            <a:r>
              <a:rPr lang="en-GB" dirty="0"/>
              <a:t>already affected by noise, pollutant emissions and/or congestion</a:t>
            </a:r>
          </a:p>
          <a:p>
            <a:r>
              <a:rPr lang="en-GB" dirty="0"/>
              <a:t>Impact studies (application of REIVON measures vs reference)</a:t>
            </a:r>
          </a:p>
        </p:txBody>
      </p:sp>
      <p:sp>
        <p:nvSpPr>
          <p:cNvPr id="5" name="Geschweifte Klammer rechts 7">
            <a:extLst>
              <a:ext uri="{FF2B5EF4-FFF2-40B4-BE49-F238E27FC236}">
                <a16:creationId xmlns:a16="http://schemas.microsoft.com/office/drawing/2014/main" id="{7A087BC1-D392-2F76-017C-838ECE57DB34}"/>
              </a:ext>
            </a:extLst>
          </p:cNvPr>
          <p:cNvSpPr/>
          <p:nvPr/>
        </p:nvSpPr>
        <p:spPr>
          <a:xfrm>
            <a:off x="3769169" y="2279250"/>
            <a:ext cx="162690" cy="51131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 sz="1350">
              <a:ln>
                <a:solidFill>
                  <a:sysClr val="windowText" lastClr="000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8">
            <a:extLst>
              <a:ext uri="{FF2B5EF4-FFF2-40B4-BE49-F238E27FC236}">
                <a16:creationId xmlns:a16="http://schemas.microsoft.com/office/drawing/2014/main" id="{F9E8CC88-7053-208B-50B7-7A94226E2FCE}"/>
              </a:ext>
            </a:extLst>
          </p:cNvPr>
          <p:cNvSpPr txBox="1"/>
          <p:nvPr/>
        </p:nvSpPr>
        <p:spPr>
          <a:xfrm>
            <a:off x="3931858" y="2370450"/>
            <a:ext cx="5327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spc="75" dirty="0">
                <a:solidFill>
                  <a:srgbClr val="0A385D"/>
                </a:solidFill>
                <a:cs typeface="Arial" panose="020B0604020202020204" pitchFamily="34" charset="0"/>
              </a:rPr>
              <a:t>(final </a:t>
            </a:r>
            <a:r>
              <a:rPr lang="de-CH" sz="1600" spc="75" dirty="0" err="1">
                <a:solidFill>
                  <a:srgbClr val="0A385D"/>
                </a:solidFill>
                <a:cs typeface="Arial" panose="020B0604020202020204" pitchFamily="34" charset="0"/>
              </a:rPr>
              <a:t>selection</a:t>
            </a:r>
            <a:r>
              <a:rPr lang="de-CH" sz="1600" spc="75" dirty="0">
                <a:solidFill>
                  <a:srgbClr val="0A385D"/>
                </a:solidFill>
                <a:cs typeface="Arial" panose="020B0604020202020204" pitchFamily="34" charset="0"/>
              </a:rPr>
              <a:t> </a:t>
            </a:r>
            <a:r>
              <a:rPr lang="de-CH" sz="1600" spc="75" dirty="0" err="1">
                <a:solidFill>
                  <a:srgbClr val="0A385D"/>
                </a:solidFill>
                <a:cs typeface="Arial" panose="020B0604020202020204" pitchFamily="34" charset="0"/>
              </a:rPr>
              <a:t>once</a:t>
            </a:r>
            <a:r>
              <a:rPr lang="de-CH" sz="1600" spc="75" dirty="0">
                <a:solidFill>
                  <a:srgbClr val="0A385D"/>
                </a:solidFill>
                <a:cs typeface="Arial" panose="020B0604020202020204" pitchFamily="34" charset="0"/>
              </a:rPr>
              <a:t> route </a:t>
            </a:r>
            <a:r>
              <a:rPr lang="de-CH" sz="1600" spc="75" dirty="0" err="1">
                <a:solidFill>
                  <a:srgbClr val="0A385D"/>
                </a:solidFill>
                <a:cs typeface="Arial" panose="020B0604020202020204" pitchFamily="34" charset="0"/>
              </a:rPr>
              <a:t>optimisation</a:t>
            </a:r>
            <a:r>
              <a:rPr lang="de-CH" sz="1600" spc="75" dirty="0">
                <a:solidFill>
                  <a:srgbClr val="0A385D"/>
                </a:solidFill>
                <a:cs typeface="Arial" panose="020B0604020202020204" pitchFamily="34" charset="0"/>
              </a:rPr>
              <a:t> </a:t>
            </a:r>
            <a:r>
              <a:rPr lang="de-CH" sz="1600" spc="75" dirty="0" err="1">
                <a:solidFill>
                  <a:srgbClr val="0A385D"/>
                </a:solidFill>
                <a:cs typeface="Arial" panose="020B0604020202020204" pitchFamily="34" charset="0"/>
              </a:rPr>
              <a:t>validated</a:t>
            </a:r>
            <a:r>
              <a:rPr lang="de-CH" sz="1600" spc="75" dirty="0">
                <a:solidFill>
                  <a:srgbClr val="0A385D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Rechteck 4">
            <a:extLst>
              <a:ext uri="{FF2B5EF4-FFF2-40B4-BE49-F238E27FC236}">
                <a16:creationId xmlns:a16="http://schemas.microsoft.com/office/drawing/2014/main" id="{C86AE420-1431-D7CF-2FBA-DF2A79EDA447}"/>
              </a:ext>
            </a:extLst>
          </p:cNvPr>
          <p:cNvSpPr/>
          <p:nvPr/>
        </p:nvSpPr>
        <p:spPr>
          <a:xfrm>
            <a:off x="965302" y="4050322"/>
            <a:ext cx="2636767" cy="1599585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600" b="1" dirty="0">
                <a:solidFill>
                  <a:schemeClr val="tx1"/>
                </a:solidFill>
                <a:cs typeface="Arial" panose="020B0604020202020204" pitchFamily="34" charset="0"/>
              </a:rPr>
              <a:t>Noise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L</a:t>
            </a:r>
            <a:r>
              <a:rPr lang="de-CH" sz="1600" baseline="-25000" dirty="0" err="1">
                <a:solidFill>
                  <a:schemeClr val="tx1"/>
                </a:solidFill>
                <a:cs typeface="Arial" panose="020B0604020202020204" pitchFamily="34" charset="0"/>
              </a:rPr>
              <a:t>den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contours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for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baseline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and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forecast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years</a:t>
            </a:r>
            <a:endParaRPr lang="de-CH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Change in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contour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shape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and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size</a:t>
            </a:r>
            <a:endParaRPr lang="de-CH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" name="Rechteck 5">
            <a:extLst>
              <a:ext uri="{FF2B5EF4-FFF2-40B4-BE49-F238E27FC236}">
                <a16:creationId xmlns:a16="http://schemas.microsoft.com/office/drawing/2014/main" id="{BA8D7E6B-F3BD-D302-85DD-1DB9789C9E86}"/>
              </a:ext>
            </a:extLst>
          </p:cNvPr>
          <p:cNvSpPr/>
          <p:nvPr/>
        </p:nvSpPr>
        <p:spPr>
          <a:xfrm>
            <a:off x="6443774" y="4050322"/>
            <a:ext cx="2636767" cy="15995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600" b="1" dirty="0">
                <a:solidFill>
                  <a:schemeClr val="tx1"/>
                </a:solidFill>
                <a:cs typeface="Arial" panose="020B0604020202020204" pitchFamily="34" charset="0"/>
              </a:rPr>
              <a:t>Airport </a:t>
            </a:r>
            <a:r>
              <a:rPr lang="de-CH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capacity</a:t>
            </a:r>
            <a:endParaRPr lang="de-CH" sz="1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Airside aircraft flow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Terminal passenger flow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Landside vehicle flow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etc.</a:t>
            </a:r>
            <a:endParaRPr lang="de-CH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F5E22446-DE5D-4F89-C6D8-64E43F40E91B}"/>
              </a:ext>
            </a:extLst>
          </p:cNvPr>
          <p:cNvSpPr/>
          <p:nvPr/>
        </p:nvSpPr>
        <p:spPr>
          <a:xfrm>
            <a:off x="3704538" y="4050322"/>
            <a:ext cx="2636767" cy="15995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600" b="1" dirty="0">
                <a:solidFill>
                  <a:schemeClr val="tx1"/>
                </a:solidFill>
                <a:cs typeface="Arial" panose="020B0604020202020204" pitchFamily="34" charset="0"/>
              </a:rPr>
              <a:t>Local </a:t>
            </a:r>
            <a:r>
              <a:rPr lang="de-CH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air</a:t>
            </a:r>
            <a:r>
              <a:rPr lang="de-CH" sz="16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quality</a:t>
            </a:r>
            <a:endParaRPr lang="de-CH" sz="16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Emission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inventories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in LASPORT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Consider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engine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emissions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indices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for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future</a:t>
            </a:r>
            <a:r>
              <a:rPr lang="de-CH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cs typeface="Arial" panose="020B0604020202020204" pitchFamily="34" charset="0"/>
              </a:rPr>
              <a:t>aircraft</a:t>
            </a:r>
            <a:endParaRPr lang="de-CH" sz="1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31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Impact assessment for stakeholders: </a:t>
            </a:r>
            <a:br>
              <a:rPr lang="en-GB" sz="3100" b="1" dirty="0"/>
            </a:br>
            <a:r>
              <a:rPr lang="en-GB" sz="3100" b="1" dirty="0"/>
              <a:t>Air transport system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C2547B42-15DF-3353-1A51-8713BAD38277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33" name="Content Placeholder 3">
            <a:extLst>
              <a:ext uri="{FF2B5EF4-FFF2-40B4-BE49-F238E27FC236}">
                <a16:creationId xmlns:a16="http://schemas.microsoft.com/office/drawing/2014/main" id="{6A4E373A-65E8-2330-051B-36F5E5608F10}"/>
              </a:ext>
            </a:extLst>
          </p:cNvPr>
          <p:cNvSpPr txBox="1">
            <a:spLocks/>
          </p:cNvSpPr>
          <p:nvPr/>
        </p:nvSpPr>
        <p:spPr>
          <a:xfrm>
            <a:off x="829734" y="17578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Assessment of impacts of the REIVON measures for main stakeholders of air transport system, using the AERO-MS model</a:t>
            </a:r>
          </a:p>
          <a:p>
            <a:r>
              <a:rPr lang="en-GB" dirty="0"/>
              <a:t>Most metrics will be assessed both on a global level and split out by route group. Aircraft fleet metrics also split out by seat/range bands</a:t>
            </a:r>
          </a:p>
          <a:p>
            <a:r>
              <a:rPr lang="en-GB" dirty="0"/>
              <a:t>The required number of aircraft not yet existing will be computed, and a qualitative assessment will be made whether these can be available in time taking into account development, certification and production of new aircraft (especially relevant for the scenario year 2035)</a:t>
            </a:r>
          </a:p>
        </p:txBody>
      </p:sp>
      <p:sp>
        <p:nvSpPr>
          <p:cNvPr id="34" name="Rechteck 4">
            <a:extLst>
              <a:ext uri="{FF2B5EF4-FFF2-40B4-BE49-F238E27FC236}">
                <a16:creationId xmlns:a16="http://schemas.microsoft.com/office/drawing/2014/main" id="{C1F42944-BBC8-36B0-2FBE-8876FC342F58}"/>
              </a:ext>
            </a:extLst>
          </p:cNvPr>
          <p:cNvSpPr/>
          <p:nvPr/>
        </p:nvSpPr>
        <p:spPr>
          <a:xfrm>
            <a:off x="1264700" y="4177214"/>
            <a:ext cx="2077727" cy="18058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400" b="1" dirty="0" err="1">
                <a:solidFill>
                  <a:schemeClr val="tx1"/>
                </a:solidFill>
                <a:cs typeface="Arial" panose="020B0604020202020204" pitchFamily="34" charset="0"/>
              </a:rPr>
              <a:t>Passengers</a:t>
            </a:r>
            <a:endParaRPr lang="de-CH" sz="1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Number of direct connections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Flight frequency per airport pair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Travel costs (qualitative)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Travel time per trip</a:t>
            </a:r>
            <a:endParaRPr lang="de-CH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5" name="Rechteck 5">
            <a:extLst>
              <a:ext uri="{FF2B5EF4-FFF2-40B4-BE49-F238E27FC236}">
                <a16:creationId xmlns:a16="http://schemas.microsoft.com/office/drawing/2014/main" id="{6412275E-7068-21D2-246F-1FA77F1856EF}"/>
              </a:ext>
            </a:extLst>
          </p:cNvPr>
          <p:cNvSpPr/>
          <p:nvPr/>
        </p:nvSpPr>
        <p:spPr>
          <a:xfrm>
            <a:off x="5616568" y="4175573"/>
            <a:ext cx="2077727" cy="18058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400" b="1" dirty="0">
                <a:solidFill>
                  <a:schemeClr val="tx1"/>
                </a:solidFill>
                <a:cs typeface="Arial" panose="020B0604020202020204" pitchFamily="34" charset="0"/>
              </a:rPr>
              <a:t>Aircraft </a:t>
            </a:r>
            <a:r>
              <a:rPr lang="de-CH" sz="1400" b="1" dirty="0" err="1">
                <a:solidFill>
                  <a:schemeClr val="tx1"/>
                </a:solidFill>
                <a:cs typeface="Arial" panose="020B0604020202020204" pitchFamily="34" charset="0"/>
              </a:rPr>
              <a:t>manufacturers</a:t>
            </a:r>
            <a:endParaRPr lang="de-CH" sz="1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Aircraft fleet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New aircraft productions</a:t>
            </a:r>
            <a:endParaRPr lang="de-CH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6" name="Rechteck 6">
            <a:extLst>
              <a:ext uri="{FF2B5EF4-FFF2-40B4-BE49-F238E27FC236}">
                <a16:creationId xmlns:a16="http://schemas.microsoft.com/office/drawing/2014/main" id="{CC720EB5-4249-80A0-5122-82D1057BE658}"/>
              </a:ext>
            </a:extLst>
          </p:cNvPr>
          <p:cNvSpPr/>
          <p:nvPr/>
        </p:nvSpPr>
        <p:spPr>
          <a:xfrm>
            <a:off x="3434518" y="4175573"/>
            <a:ext cx="2077727" cy="1805814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400" b="1" dirty="0">
                <a:solidFill>
                  <a:schemeClr val="tx1"/>
                </a:solidFill>
                <a:cs typeface="Arial" panose="020B0604020202020204" pitchFamily="34" charset="0"/>
              </a:rPr>
              <a:t>Airlines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Number of passengers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Number of pax-km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Impact on airline revenues (qualitative)</a:t>
            </a:r>
            <a:endParaRPr lang="de-CH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7" name="Rechteck 1">
            <a:extLst>
              <a:ext uri="{FF2B5EF4-FFF2-40B4-BE49-F238E27FC236}">
                <a16:creationId xmlns:a16="http://schemas.microsoft.com/office/drawing/2014/main" id="{B890A3D1-A029-049F-C659-20C85F77F561}"/>
              </a:ext>
            </a:extLst>
          </p:cNvPr>
          <p:cNvSpPr/>
          <p:nvPr/>
        </p:nvSpPr>
        <p:spPr>
          <a:xfrm>
            <a:off x="7811079" y="4175573"/>
            <a:ext cx="2077727" cy="18058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CH" sz="1400" b="1" dirty="0">
                <a:solidFill>
                  <a:schemeClr val="tx1"/>
                </a:solidFill>
                <a:cs typeface="Arial" panose="020B0604020202020204" pitchFamily="34" charset="0"/>
              </a:rPr>
              <a:t>Air </a:t>
            </a:r>
            <a:r>
              <a:rPr lang="de-CH" sz="1400" b="1" dirty="0" err="1">
                <a:solidFill>
                  <a:schemeClr val="tx1"/>
                </a:solidFill>
                <a:cs typeface="Arial" panose="020B0604020202020204" pitchFamily="34" charset="0"/>
              </a:rPr>
              <a:t>traffic</a:t>
            </a:r>
            <a:r>
              <a:rPr lang="de-CH" sz="14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de-CH" sz="1400" b="1" dirty="0" err="1">
                <a:solidFill>
                  <a:schemeClr val="tx1"/>
                </a:solidFill>
                <a:cs typeface="Arial" panose="020B0604020202020204" pitchFamily="34" charset="0"/>
              </a:rPr>
              <a:t>management</a:t>
            </a:r>
            <a:endParaRPr lang="de-CH" sz="1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Number of movements</a:t>
            </a:r>
          </a:p>
          <a:p>
            <a:pPr marL="257106" indent="-257106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Airspace congestion</a:t>
            </a:r>
            <a:endParaRPr lang="de-CH" sz="14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8" name="Rechteck 7">
            <a:extLst>
              <a:ext uri="{FF2B5EF4-FFF2-40B4-BE49-F238E27FC236}">
                <a16:creationId xmlns:a16="http://schemas.microsoft.com/office/drawing/2014/main" id="{BD594426-943D-9146-905F-7C0C5EA0E66B}"/>
              </a:ext>
            </a:extLst>
          </p:cNvPr>
          <p:cNvSpPr/>
          <p:nvPr/>
        </p:nvSpPr>
        <p:spPr>
          <a:xfrm>
            <a:off x="2957740" y="6090799"/>
            <a:ext cx="5206075" cy="346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b="1" dirty="0">
                <a:cs typeface="Arial" panose="020B0604020202020204" pitchFamily="34" charset="0"/>
              </a:rPr>
              <a:t>Stakeholder </a:t>
            </a:r>
            <a:r>
              <a:rPr lang="de-CH" sz="1600" b="1" dirty="0" err="1">
                <a:cs typeface="Arial" panose="020B0604020202020204" pitchFamily="34" charset="0"/>
              </a:rPr>
              <a:t>input</a:t>
            </a:r>
            <a:r>
              <a:rPr lang="de-CH" sz="1600" b="1" dirty="0">
                <a:cs typeface="Arial" panose="020B0604020202020204" pitchFamily="34" charset="0"/>
              </a:rPr>
              <a:t> </a:t>
            </a:r>
            <a:r>
              <a:rPr lang="de-CH" sz="1600" b="1" dirty="0" err="1">
                <a:cs typeface="Arial" panose="020B0604020202020204" pitchFamily="34" charset="0"/>
              </a:rPr>
              <a:t>through</a:t>
            </a:r>
            <a:r>
              <a:rPr lang="de-CH" sz="1600" b="1" dirty="0">
                <a:cs typeface="Arial" panose="020B0604020202020204" pitchFamily="34" charset="0"/>
              </a:rPr>
              <a:t> Advisory Board</a:t>
            </a:r>
          </a:p>
        </p:txBody>
      </p:sp>
    </p:spTree>
    <p:extLst>
      <p:ext uri="{BB962C8B-B14F-4D97-AF65-F5344CB8AC3E}">
        <p14:creationId xmlns:p14="http://schemas.microsoft.com/office/powerpoint/2010/main" val="3851843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Conclusions and Outlook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C2547B42-15DF-3353-1A51-8713BAD38277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F1827-8379-17C1-A06B-024D38B0F3EA}"/>
              </a:ext>
            </a:extLst>
          </p:cNvPr>
          <p:cNvSpPr txBox="1">
            <a:spLocks/>
          </p:cNvSpPr>
          <p:nvPr/>
        </p:nvSpPr>
        <p:spPr>
          <a:xfrm>
            <a:off x="829734" y="17578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Currently, global flight network and aircraft choice per route not optimised for overall emissions reduction</a:t>
            </a:r>
          </a:p>
          <a:p>
            <a:r>
              <a:rPr lang="en-GB" dirty="0"/>
              <a:t>Objective of REIVON: Investigate to what extent the CO</a:t>
            </a:r>
            <a:r>
              <a:rPr lang="en-GB" baseline="-25000" dirty="0"/>
              <a:t>2</a:t>
            </a:r>
            <a:r>
              <a:rPr lang="en-GB" dirty="0"/>
              <a:t> emissions of global aviation can be reduced via an optimisation of aircraft size/range and flight network</a:t>
            </a:r>
          </a:p>
          <a:p>
            <a:r>
              <a:rPr lang="en-GB" dirty="0"/>
              <a:t>Preliminary modelling results show:</a:t>
            </a:r>
          </a:p>
          <a:p>
            <a:pPr lvl="1"/>
            <a:r>
              <a:rPr lang="en-GB" dirty="0"/>
              <a:t>Combination of ISO and frequency reduction and aircraft optimisation gives substantial improvements</a:t>
            </a:r>
          </a:p>
          <a:p>
            <a:pPr lvl="1"/>
            <a:r>
              <a:rPr lang="en-GB" dirty="0"/>
              <a:t>These require aircraft not existing today</a:t>
            </a:r>
          </a:p>
          <a:p>
            <a:r>
              <a:rPr lang="en-GB" dirty="0"/>
              <a:t>Numerous stakeholders impacted (airports + neighbours, passengers, airlines, ATM, manufacturers)</a:t>
            </a:r>
          </a:p>
          <a:p>
            <a:pPr lvl="1"/>
            <a:r>
              <a:rPr lang="en-GB" dirty="0"/>
              <a:t>in first approach more negatively than positively </a:t>
            </a:r>
          </a:p>
          <a:p>
            <a:r>
              <a:rPr lang="en-GB" dirty="0"/>
              <a:t>But the environmental effectiveness of the concept should open new perspective of rethinking the whole network structure and aircraft fleet</a:t>
            </a:r>
          </a:p>
        </p:txBody>
      </p:sp>
    </p:spTree>
    <p:extLst>
      <p:ext uri="{BB962C8B-B14F-4D97-AF65-F5344CB8AC3E}">
        <p14:creationId xmlns:p14="http://schemas.microsoft.com/office/powerpoint/2010/main" val="104228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b="1" dirty="0"/>
              <a:t>Project Structure and Objectives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C2547B42-15DF-3353-1A51-8713BAD38277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defTabSz="685754">
              <a:defRPr/>
            </a:pPr>
            <a:r>
              <a:rPr lang="en-GB" sz="1800" b="1" dirty="0">
                <a:solidFill>
                  <a:sysClr val="windowText" lastClr="000000"/>
                </a:solidFill>
              </a:rPr>
              <a:t>REIVON </a:t>
            </a:r>
            <a:r>
              <a:rPr lang="en-GB" sz="1800" dirty="0">
                <a:solidFill>
                  <a:sysClr val="windowText" lastClr="000000"/>
                </a:solidFill>
              </a:rPr>
              <a:t>is a Clean Sky 2 Technology Evaluator project</a:t>
            </a:r>
          </a:p>
          <a:p>
            <a:pPr marL="357188" indent="-357188" defTabSz="685754">
              <a:defRPr/>
            </a:pPr>
            <a:r>
              <a:rPr lang="en-GB" sz="1800" b="1" dirty="0">
                <a:solidFill>
                  <a:sysClr val="windowText" lastClr="000000"/>
                </a:solidFill>
              </a:rPr>
              <a:t>Project duration: </a:t>
            </a:r>
            <a:r>
              <a:rPr lang="en-GB" sz="1800" dirty="0">
                <a:solidFill>
                  <a:sysClr val="windowText" lastClr="000000"/>
                </a:solidFill>
              </a:rPr>
              <a:t>January 2021 – June 2023 (30 months)</a:t>
            </a:r>
          </a:p>
          <a:p>
            <a:pPr marL="357188" indent="-357188" defTabSz="685754">
              <a:defRPr/>
            </a:pPr>
            <a:r>
              <a:rPr lang="en-GB" sz="1800" b="1" dirty="0">
                <a:solidFill>
                  <a:sysClr val="windowText" lastClr="000000"/>
                </a:solidFill>
              </a:rPr>
              <a:t>Partners:</a:t>
            </a:r>
          </a:p>
          <a:p>
            <a:pPr marL="357188" indent="-357188" defTabSz="685754">
              <a:defRPr/>
            </a:pPr>
            <a:endParaRPr lang="en-GB" sz="1800" dirty="0">
              <a:solidFill>
                <a:sysClr val="windowText" lastClr="000000"/>
              </a:solidFill>
            </a:endParaRPr>
          </a:p>
          <a:p>
            <a:pPr marL="357188" indent="-357188" defTabSz="685754">
              <a:defRPr/>
            </a:pPr>
            <a:r>
              <a:rPr lang="en-GB" sz="1800" b="1" dirty="0">
                <a:solidFill>
                  <a:sysClr val="windowText" lastClr="000000"/>
                </a:solidFill>
              </a:rPr>
              <a:t>Objective:</a:t>
            </a:r>
          </a:p>
          <a:p>
            <a:pPr marL="357188" lvl="1" indent="0" defTabSz="685754">
              <a:buNone/>
              <a:defRPr/>
            </a:pPr>
            <a:r>
              <a:rPr lang="en-GB" sz="1500" dirty="0">
                <a:solidFill>
                  <a:sysClr val="windowText" lastClr="000000"/>
                </a:solidFill>
              </a:rPr>
              <a:t>Investigate to what extent CO</a:t>
            </a:r>
            <a:r>
              <a:rPr lang="en-GB" sz="1500" baseline="-25000" dirty="0">
                <a:solidFill>
                  <a:sysClr val="windowText" lastClr="000000"/>
                </a:solidFill>
              </a:rPr>
              <a:t>2</a:t>
            </a:r>
            <a:r>
              <a:rPr lang="en-GB" sz="1500" dirty="0">
                <a:solidFill>
                  <a:sysClr val="windowText" lastClr="000000"/>
                </a:solidFill>
              </a:rPr>
              <a:t> emissions of global aviation can be reduced via optimisation of aircraft size/range and flight network, </a:t>
            </a:r>
            <a:r>
              <a:rPr lang="en-GB" sz="1500" dirty="0">
                <a:solidFill>
                  <a:sysClr val="windowText" lastClr="000000"/>
                </a:solidFill>
                <a:ea typeface="Calibri" panose="020F0502020204030204" pitchFamily="34" charset="0"/>
              </a:rPr>
              <a:t>addressing a given demand, </a:t>
            </a:r>
            <a:r>
              <a:rPr lang="en-GB" sz="1500" dirty="0">
                <a:solidFill>
                  <a:sysClr val="windowText" lastClr="000000"/>
                </a:solidFill>
              </a:rPr>
              <a:t>through:</a:t>
            </a:r>
          </a:p>
          <a:p>
            <a:pPr marL="357188" lvl="1" indent="0" defTabSz="685754">
              <a:buNone/>
              <a:defRPr/>
            </a:pPr>
            <a:r>
              <a:rPr lang="en-US" sz="1500" dirty="0">
                <a:solidFill>
                  <a:sysClr val="windowText" lastClr="000000"/>
                </a:solidFill>
              </a:rPr>
              <a:t>1)	splitting long-haul flights into shorter legs; </a:t>
            </a:r>
          </a:p>
          <a:p>
            <a:pPr marL="357188" lvl="1" indent="0" defTabSz="685754">
              <a:buNone/>
              <a:defRPr/>
            </a:pPr>
            <a:r>
              <a:rPr lang="en-US" sz="1500" dirty="0">
                <a:solidFill>
                  <a:sysClr val="windowText" lastClr="000000"/>
                </a:solidFill>
              </a:rPr>
              <a:t>2)	reducing frequencies to the necessary minimum; and</a:t>
            </a:r>
          </a:p>
          <a:p>
            <a:pPr marL="357188" lvl="1" indent="0" defTabSz="685754">
              <a:buNone/>
              <a:defRPr/>
            </a:pPr>
            <a:r>
              <a:rPr lang="en-US" sz="1500" dirty="0">
                <a:solidFill>
                  <a:sysClr val="windowText" lastClr="000000"/>
                </a:solidFill>
              </a:rPr>
              <a:t>3)	a combination of 1 and 2</a:t>
            </a:r>
          </a:p>
          <a:p>
            <a:pPr marL="357188" lvl="1" indent="0" defTabSz="685754">
              <a:buNone/>
              <a:defRPr/>
            </a:pPr>
            <a:r>
              <a:rPr lang="en-US" sz="1500" dirty="0">
                <a:solidFill>
                  <a:sysClr val="windowText" lastClr="000000"/>
                </a:solidFill>
              </a:rPr>
              <a:t>with related aircraft design range/size </a:t>
            </a:r>
            <a:r>
              <a:rPr lang="en-US" sz="1500" dirty="0" err="1">
                <a:solidFill>
                  <a:sysClr val="windowText" lastClr="000000"/>
                </a:solidFill>
              </a:rPr>
              <a:t>optimisation</a:t>
            </a:r>
            <a:r>
              <a:rPr lang="en-US" sz="1500" dirty="0">
                <a:solidFill>
                  <a:sysClr val="windowText" lastClr="000000"/>
                </a:solidFill>
              </a:rPr>
              <a:t>, </a:t>
            </a:r>
            <a:r>
              <a:rPr lang="en-US" sz="1500" b="1" dirty="0">
                <a:solidFill>
                  <a:srgbClr val="0070C0"/>
                </a:solidFill>
              </a:rPr>
              <a:t>including aircraft not existing today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de-CH" b="0" i="0" u="none" strike="noStrike" kern="1200" cap="none" spc="0" normalizeH="0" baseline="0" noProof="0" dirty="0">
              <a:ln>
                <a:noFill/>
              </a:ln>
              <a:solidFill>
                <a:srgbClr val="0A385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4" name="Grafik 10">
            <a:extLst>
              <a:ext uri="{FF2B5EF4-FFF2-40B4-BE49-F238E27FC236}">
                <a16:creationId xmlns:a16="http://schemas.microsoft.com/office/drawing/2014/main" id="{3A87795A-7FF9-1243-43AC-AA8A179F0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468" y="2374970"/>
            <a:ext cx="1150110" cy="650063"/>
          </a:xfrm>
          <a:prstGeom prst="rect">
            <a:avLst/>
          </a:prstGeom>
        </p:spPr>
      </p:pic>
      <p:pic>
        <p:nvPicPr>
          <p:cNvPr id="5" name="Picture 3">
            <a:hlinkClick r:id="rId3"/>
            <a:extLst>
              <a:ext uri="{FF2B5EF4-FFF2-40B4-BE49-F238E27FC236}">
                <a16:creationId xmlns:a16="http://schemas.microsoft.com/office/drawing/2014/main" id="{BA50CE4B-F9AE-F614-FF8A-527DB0980D8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060" r="-1958" b="28308"/>
          <a:stretch/>
        </p:blipFill>
        <p:spPr>
          <a:xfrm>
            <a:off x="2145908" y="2497175"/>
            <a:ext cx="886940" cy="405655"/>
          </a:xfrm>
          <a:prstGeom prst="rect">
            <a:avLst/>
          </a:prstGeom>
        </p:spPr>
      </p:pic>
      <p:pic>
        <p:nvPicPr>
          <p:cNvPr id="6" name="Grafik 9">
            <a:extLst>
              <a:ext uri="{FF2B5EF4-FFF2-40B4-BE49-F238E27FC236}">
                <a16:creationId xmlns:a16="http://schemas.microsoft.com/office/drawing/2014/main" id="{C9E7B518-9FA2-3466-507C-D22280EABD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5314" y="2497175"/>
            <a:ext cx="1150110" cy="440400"/>
          </a:xfrm>
          <a:prstGeom prst="rect">
            <a:avLst/>
          </a:prstGeom>
        </p:spPr>
      </p:pic>
      <p:pic>
        <p:nvPicPr>
          <p:cNvPr id="7" name="Grafik 11">
            <a:extLst>
              <a:ext uri="{FF2B5EF4-FFF2-40B4-BE49-F238E27FC236}">
                <a16:creationId xmlns:a16="http://schemas.microsoft.com/office/drawing/2014/main" id="{E037039F-60D3-A592-F296-6F5C995BEF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4872" y="2535067"/>
            <a:ext cx="1955202" cy="281841"/>
          </a:xfrm>
          <a:prstGeom prst="rect">
            <a:avLst/>
          </a:prstGeom>
        </p:spPr>
      </p:pic>
      <p:pic>
        <p:nvPicPr>
          <p:cNvPr id="8" name="Grafik 12">
            <a:extLst>
              <a:ext uri="{FF2B5EF4-FFF2-40B4-BE49-F238E27FC236}">
                <a16:creationId xmlns:a16="http://schemas.microsoft.com/office/drawing/2014/main" id="{255B446C-E7C4-E3EE-0676-4E6D03B35D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7468" y="2826712"/>
            <a:ext cx="541500" cy="451250"/>
          </a:xfrm>
          <a:prstGeom prst="rect">
            <a:avLst/>
          </a:prstGeom>
        </p:spPr>
      </p:pic>
      <p:sp>
        <p:nvSpPr>
          <p:cNvPr id="9" name="Textfeld 13">
            <a:extLst>
              <a:ext uri="{FF2B5EF4-FFF2-40B4-BE49-F238E27FC236}">
                <a16:creationId xmlns:a16="http://schemas.microsoft.com/office/drawing/2014/main" id="{50A6666C-3F4A-8F22-C54C-59663CA5BE8E}"/>
              </a:ext>
            </a:extLst>
          </p:cNvPr>
          <p:cNvSpPr txBox="1"/>
          <p:nvPr/>
        </p:nvSpPr>
        <p:spPr>
          <a:xfrm>
            <a:off x="2060285" y="2925384"/>
            <a:ext cx="3046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dirty="0" err="1">
                <a:cs typeface="Arial" panose="020B0604020202020204" pitchFamily="34" charset="0"/>
              </a:rPr>
              <a:t>supported</a:t>
            </a:r>
            <a:r>
              <a:rPr lang="de-CH" sz="1200" dirty="0">
                <a:cs typeface="Arial" panose="020B0604020202020204" pitchFamily="34" charset="0"/>
              </a:rPr>
              <a:t> </a:t>
            </a:r>
            <a:r>
              <a:rPr lang="de-CH" sz="1200" dirty="0" err="1">
                <a:cs typeface="Arial" panose="020B0604020202020204" pitchFamily="34" charset="0"/>
              </a:rPr>
              <a:t>by</a:t>
            </a:r>
            <a:r>
              <a:rPr lang="de-CH" sz="1200" dirty="0">
                <a:cs typeface="Arial" panose="020B0604020202020204" pitchFamily="34" charset="0"/>
              </a:rPr>
              <a:t> Clean Sky Topic Manager:</a:t>
            </a:r>
          </a:p>
        </p:txBody>
      </p:sp>
    </p:spTree>
    <p:extLst>
      <p:ext uri="{BB962C8B-B14F-4D97-AF65-F5344CB8AC3E}">
        <p14:creationId xmlns:p14="http://schemas.microsoft.com/office/powerpoint/2010/main" val="47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Autofit/>
          </a:bodyPr>
          <a:lstStyle/>
          <a:p>
            <a:r>
              <a:rPr lang="en-GB" sz="3100" b="1" dirty="0"/>
              <a:t>REIVON Main Approach 1:</a:t>
            </a:r>
            <a:br>
              <a:rPr lang="en-GB" sz="3100" b="1" dirty="0"/>
            </a:br>
            <a:r>
              <a:rPr lang="en-GB" sz="3100" b="1" dirty="0"/>
              <a:t>Split long-haul flights into shorter legs</a:t>
            </a:r>
            <a:br>
              <a:rPr lang="en-GB" sz="3100" b="1" dirty="0"/>
            </a:br>
            <a:r>
              <a:rPr lang="en-GB" sz="3100" b="1" dirty="0"/>
              <a:t>(intermediate stop operations = ISO)</a:t>
            </a:r>
          </a:p>
        </p:txBody>
      </p:sp>
      <p:grpSp>
        <p:nvGrpSpPr>
          <p:cNvPr id="6" name="Gruppieren 10">
            <a:extLst>
              <a:ext uri="{FF2B5EF4-FFF2-40B4-BE49-F238E27FC236}">
                <a16:creationId xmlns:a16="http://schemas.microsoft.com/office/drawing/2014/main" id="{FE1FD715-8AF2-3D4D-C344-A911E96F58A6}"/>
              </a:ext>
            </a:extLst>
          </p:cNvPr>
          <p:cNvGrpSpPr/>
          <p:nvPr/>
        </p:nvGrpSpPr>
        <p:grpSpPr>
          <a:xfrm>
            <a:off x="1348784" y="3964676"/>
            <a:ext cx="3101190" cy="933766"/>
            <a:chOff x="1435395" y="4745863"/>
            <a:chExt cx="4135040" cy="1245057"/>
          </a:xfrm>
        </p:grpSpPr>
        <p:sp>
          <p:nvSpPr>
            <p:cNvPr id="7" name="Rechteck 11">
              <a:extLst>
                <a:ext uri="{FF2B5EF4-FFF2-40B4-BE49-F238E27FC236}">
                  <a16:creationId xmlns:a16="http://schemas.microsoft.com/office/drawing/2014/main" id="{AA95277F-07E1-63CF-DF4A-9AB90E3E1436}"/>
                </a:ext>
              </a:extLst>
            </p:cNvPr>
            <p:cNvSpPr/>
            <p:nvPr/>
          </p:nvSpPr>
          <p:spPr>
            <a:xfrm>
              <a:off x="3361751" y="4745863"/>
              <a:ext cx="2208684" cy="614983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Avoid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«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burning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fuel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to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carry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fuel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»</a:t>
              </a:r>
            </a:p>
          </p:txBody>
        </p:sp>
        <p:sp>
          <p:nvSpPr>
            <p:cNvPr id="14" name="Rechteck 12">
              <a:extLst>
                <a:ext uri="{FF2B5EF4-FFF2-40B4-BE49-F238E27FC236}">
                  <a16:creationId xmlns:a16="http://schemas.microsoft.com/office/drawing/2014/main" id="{FE469428-5CE7-10DA-3620-4AADB49C87D3}"/>
                </a:ext>
              </a:extLst>
            </p:cNvPr>
            <p:cNvSpPr/>
            <p:nvPr/>
          </p:nvSpPr>
          <p:spPr>
            <a:xfrm>
              <a:off x="3358309" y="5358810"/>
              <a:ext cx="2200864" cy="632110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1400" kern="0" dirty="0">
                  <a:solidFill>
                    <a:srgbClr val="FF0000"/>
                  </a:solidFill>
                  <a:cs typeface="Arial" panose="020B0604020202020204" pitchFamily="34" charset="0"/>
                </a:rPr>
                <a:t>Additional </a:t>
              </a:r>
              <a:r>
                <a:rPr lang="de-CH" sz="1400" kern="0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fuel</a:t>
              </a:r>
              <a:r>
                <a:rPr lang="de-CH" sz="1400" kern="0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for</a:t>
              </a:r>
              <a:r>
                <a:rPr lang="de-CH" sz="1400" kern="0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second</a:t>
              </a:r>
              <a:r>
                <a:rPr lang="de-CH" sz="1400" kern="0" dirty="0">
                  <a:solidFill>
                    <a:srgbClr val="FF000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FF0000"/>
                  </a:solidFill>
                  <a:cs typeface="Arial" panose="020B0604020202020204" pitchFamily="34" charset="0"/>
                </a:rPr>
                <a:t>take-off</a:t>
              </a:r>
              <a:endParaRPr lang="de-CH" sz="1400" kern="0" dirty="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6" name="Rechteck 13">
              <a:extLst>
                <a:ext uri="{FF2B5EF4-FFF2-40B4-BE49-F238E27FC236}">
                  <a16:creationId xmlns:a16="http://schemas.microsoft.com/office/drawing/2014/main" id="{D9A4AABE-9ED9-ECAA-179F-8AD1FD576EE4}"/>
                </a:ext>
              </a:extLst>
            </p:cNvPr>
            <p:cNvSpPr/>
            <p:nvPr/>
          </p:nvSpPr>
          <p:spPr>
            <a:xfrm>
              <a:off x="1435395" y="4745863"/>
              <a:ext cx="1296669" cy="124505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Split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flight</a:t>
              </a: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with</a:t>
              </a: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 same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aircraft</a:t>
              </a:r>
              <a:endParaRPr lang="de-CH" sz="130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8" name="Rechteck 21">
              <a:extLst>
                <a:ext uri="{FF2B5EF4-FFF2-40B4-BE49-F238E27FC236}">
                  <a16:creationId xmlns:a16="http://schemas.microsoft.com/office/drawing/2014/main" id="{EBAABB83-F6D3-A290-175D-3BFE2E6C2095}"/>
                </a:ext>
              </a:extLst>
            </p:cNvPr>
            <p:cNvSpPr/>
            <p:nvPr/>
          </p:nvSpPr>
          <p:spPr>
            <a:xfrm>
              <a:off x="2732064" y="4745863"/>
              <a:ext cx="614983" cy="614983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2700" kern="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</a:t>
              </a:r>
              <a:endParaRPr lang="de-CH" sz="2700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hteck 23">
              <a:extLst>
                <a:ext uri="{FF2B5EF4-FFF2-40B4-BE49-F238E27FC236}">
                  <a16:creationId xmlns:a16="http://schemas.microsoft.com/office/drawing/2014/main" id="{81C7AC90-1389-8402-F408-706669B098EF}"/>
                </a:ext>
              </a:extLst>
            </p:cNvPr>
            <p:cNvSpPr/>
            <p:nvPr/>
          </p:nvSpPr>
          <p:spPr>
            <a:xfrm>
              <a:off x="2732064" y="5375936"/>
              <a:ext cx="640264" cy="614983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2700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</a:t>
              </a:r>
              <a:endParaRPr lang="de-CH" sz="27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uppieren 24">
            <a:extLst>
              <a:ext uri="{FF2B5EF4-FFF2-40B4-BE49-F238E27FC236}">
                <a16:creationId xmlns:a16="http://schemas.microsoft.com/office/drawing/2014/main" id="{0B0CED2D-7C0F-AF52-9F8C-F3568B108F0F}"/>
              </a:ext>
            </a:extLst>
          </p:cNvPr>
          <p:cNvGrpSpPr/>
          <p:nvPr/>
        </p:nvGrpSpPr>
        <p:grpSpPr>
          <a:xfrm>
            <a:off x="5219256" y="3964676"/>
            <a:ext cx="3101190" cy="933766"/>
            <a:chOff x="6596174" y="4745863"/>
            <a:chExt cx="4135040" cy="1245057"/>
          </a:xfrm>
        </p:grpSpPr>
        <p:sp>
          <p:nvSpPr>
            <p:cNvPr id="21" name="Rechteck 25">
              <a:extLst>
                <a:ext uri="{FF2B5EF4-FFF2-40B4-BE49-F238E27FC236}">
                  <a16:creationId xmlns:a16="http://schemas.microsoft.com/office/drawing/2014/main" id="{0698EA2A-2970-4175-76D4-CB126673341A}"/>
                </a:ext>
              </a:extLst>
            </p:cNvPr>
            <p:cNvSpPr/>
            <p:nvPr/>
          </p:nvSpPr>
          <p:spPr>
            <a:xfrm>
              <a:off x="8522530" y="4745863"/>
              <a:ext cx="2208684" cy="1245057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As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before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+</a:t>
              </a:r>
            </a:p>
            <a:p>
              <a:pPr algn="ctr" defTabSz="685754">
                <a:defRPr/>
              </a:pP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Use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optimised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range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aircraft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</a:t>
              </a:r>
            </a:p>
            <a:p>
              <a:pPr algn="ctr" defTabSz="685754">
                <a:defRPr/>
              </a:pP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(</a:t>
              </a:r>
              <a:r>
                <a:rPr lang="de-CH" sz="1400" kern="0" dirty="0" err="1">
                  <a:solidFill>
                    <a:srgbClr val="00B050"/>
                  </a:solidFill>
                  <a:cs typeface="Arial" panose="020B0604020202020204" pitchFamily="34" charset="0"/>
                </a:rPr>
                <a:t>lighter</a:t>
              </a:r>
              <a:r>
                <a:rPr lang="de-CH" sz="1400" kern="0" dirty="0">
                  <a:solidFill>
                    <a:srgbClr val="00B050"/>
                  </a:solidFill>
                  <a:cs typeface="Arial" panose="020B0604020202020204" pitchFamily="34" charset="0"/>
                </a:rPr>
                <a:t> design)</a:t>
              </a:r>
            </a:p>
          </p:txBody>
        </p:sp>
        <p:sp>
          <p:nvSpPr>
            <p:cNvPr id="22" name="Rechteck 26">
              <a:extLst>
                <a:ext uri="{FF2B5EF4-FFF2-40B4-BE49-F238E27FC236}">
                  <a16:creationId xmlns:a16="http://schemas.microsoft.com/office/drawing/2014/main" id="{A6E37D6C-B6D4-D554-93ED-BC06C531D766}"/>
                </a:ext>
              </a:extLst>
            </p:cNvPr>
            <p:cNvSpPr/>
            <p:nvPr/>
          </p:nvSpPr>
          <p:spPr>
            <a:xfrm>
              <a:off x="6596174" y="4745863"/>
              <a:ext cx="1296669" cy="124505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Split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flight</a:t>
              </a: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with</a:t>
              </a: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optimised</a:t>
              </a:r>
              <a:r>
                <a:rPr lang="de-CH" sz="1300" kern="0" dirty="0">
                  <a:solidFill>
                    <a:prstClr val="white"/>
                  </a:solidFill>
                  <a:cs typeface="Arial" panose="020B0604020202020204" pitchFamily="34" charset="0"/>
                </a:rPr>
                <a:t> </a:t>
              </a:r>
              <a:r>
                <a:rPr lang="de-CH" sz="1300" kern="0" dirty="0" err="1">
                  <a:solidFill>
                    <a:prstClr val="white"/>
                  </a:solidFill>
                  <a:cs typeface="Arial" panose="020B0604020202020204" pitchFamily="34" charset="0"/>
                </a:rPr>
                <a:t>aircraft</a:t>
              </a:r>
              <a:endParaRPr lang="de-CH" sz="1300" kern="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Rechteck 27">
              <a:extLst>
                <a:ext uri="{FF2B5EF4-FFF2-40B4-BE49-F238E27FC236}">
                  <a16:creationId xmlns:a16="http://schemas.microsoft.com/office/drawing/2014/main" id="{6F7428BD-3D7F-0869-EEF5-7F6C2A32178F}"/>
                </a:ext>
              </a:extLst>
            </p:cNvPr>
            <p:cNvSpPr/>
            <p:nvPr/>
          </p:nvSpPr>
          <p:spPr>
            <a:xfrm>
              <a:off x="7892843" y="4745863"/>
              <a:ext cx="614983" cy="1245057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54">
                <a:defRPr/>
              </a:pPr>
              <a:r>
                <a:rPr lang="de-CH" sz="2700" kern="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rPr>
                <a:t></a:t>
              </a:r>
              <a:endParaRPr lang="de-CH" sz="2700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Inhaltsplatzhalter 13">
            <a:extLst>
              <a:ext uri="{FF2B5EF4-FFF2-40B4-BE49-F238E27FC236}">
                <a16:creationId xmlns:a16="http://schemas.microsoft.com/office/drawing/2014/main" id="{5E16DB7D-E725-06C9-6513-2DF88A3BFD56}"/>
              </a:ext>
            </a:extLst>
          </p:cNvPr>
          <p:cNvSpPr txBox="1">
            <a:spLocks/>
          </p:cNvSpPr>
          <p:nvPr/>
        </p:nvSpPr>
        <p:spPr>
          <a:xfrm>
            <a:off x="900900" y="5005839"/>
            <a:ext cx="7886472" cy="603980"/>
          </a:xfrm>
          <a:prstGeom prst="rect">
            <a:avLst/>
          </a:prstGeom>
        </p:spPr>
        <p:txBody>
          <a:bodyPr vert="horz" lIns="68578" tIns="34289" rIns="68578" bIns="34289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39" indent="-171439" defTabSz="685754">
              <a:defRPr/>
            </a:pP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Investigate CO</a:t>
            </a:r>
            <a:r>
              <a:rPr lang="de-CH" sz="1500" baseline="-250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2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savings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and possible intermediate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stops</a:t>
            </a:r>
            <a:endParaRPr lang="de-CH" sz="1500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  <a:p>
            <a:pPr marL="171439" indent="-171439" defTabSz="685754">
              <a:spcBef>
                <a:spcPts val="300"/>
              </a:spcBef>
              <a:defRPr/>
            </a:pP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Stakeholder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impacts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: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airlines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,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airports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, ANSPs,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passengers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,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manufacturers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,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airport</a:t>
            </a:r>
            <a:r>
              <a:rPr lang="de-CH" sz="15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</a:t>
            </a:r>
            <a:r>
              <a:rPr lang="de-CH" sz="1500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neighbours</a:t>
            </a:r>
            <a:endParaRPr lang="de-CH" sz="1200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</p:txBody>
      </p:sp>
      <p:grpSp>
        <p:nvGrpSpPr>
          <p:cNvPr id="25" name="Gruppieren 29">
            <a:extLst>
              <a:ext uri="{FF2B5EF4-FFF2-40B4-BE49-F238E27FC236}">
                <a16:creationId xmlns:a16="http://schemas.microsoft.com/office/drawing/2014/main" id="{08745AEF-3A70-1D1F-14EB-0C0A3732B840}"/>
              </a:ext>
            </a:extLst>
          </p:cNvPr>
          <p:cNvGrpSpPr/>
          <p:nvPr/>
        </p:nvGrpSpPr>
        <p:grpSpPr>
          <a:xfrm>
            <a:off x="1675726" y="1745870"/>
            <a:ext cx="4976741" cy="5419571"/>
            <a:chOff x="1871330" y="2009007"/>
            <a:chExt cx="7230514" cy="7873885"/>
          </a:xfrm>
        </p:grpSpPr>
        <p:pic>
          <p:nvPicPr>
            <p:cNvPr id="26" name="Grafik 30">
              <a:extLst>
                <a:ext uri="{FF2B5EF4-FFF2-40B4-BE49-F238E27FC236}">
                  <a16:creationId xmlns:a16="http://schemas.microsoft.com/office/drawing/2014/main" id="{9916B884-606B-4B23-1363-55837D2BC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40275" y="2847336"/>
              <a:ext cx="1259835" cy="766291"/>
            </a:xfrm>
            <a:prstGeom prst="rect">
              <a:avLst/>
            </a:prstGeom>
          </p:spPr>
        </p:pic>
        <p:pic>
          <p:nvPicPr>
            <p:cNvPr id="27" name="Grafik 31">
              <a:extLst>
                <a:ext uri="{FF2B5EF4-FFF2-40B4-BE49-F238E27FC236}">
                  <a16:creationId xmlns:a16="http://schemas.microsoft.com/office/drawing/2014/main" id="{E7E12F37-FE04-5219-371B-40AA4D5413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71524" y="4051906"/>
              <a:ext cx="1259835" cy="766291"/>
            </a:xfrm>
            <a:prstGeom prst="rect">
              <a:avLst/>
            </a:prstGeom>
          </p:spPr>
        </p:pic>
        <p:pic>
          <p:nvPicPr>
            <p:cNvPr id="28" name="Grafik 32">
              <a:extLst>
                <a:ext uri="{FF2B5EF4-FFF2-40B4-BE49-F238E27FC236}">
                  <a16:creationId xmlns:a16="http://schemas.microsoft.com/office/drawing/2014/main" id="{98C3B999-1A9A-3995-6E8A-0324FA2A80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89362" y="2806850"/>
              <a:ext cx="1259835" cy="766291"/>
            </a:xfrm>
            <a:prstGeom prst="rect">
              <a:avLst/>
            </a:prstGeom>
          </p:spPr>
        </p:pic>
        <p:grpSp>
          <p:nvGrpSpPr>
            <p:cNvPr id="29" name="Gruppieren 33">
              <a:extLst>
                <a:ext uri="{FF2B5EF4-FFF2-40B4-BE49-F238E27FC236}">
                  <a16:creationId xmlns:a16="http://schemas.microsoft.com/office/drawing/2014/main" id="{6BD28163-816A-789C-14AF-EA2AE32DC8B9}"/>
                </a:ext>
              </a:extLst>
            </p:cNvPr>
            <p:cNvGrpSpPr/>
            <p:nvPr/>
          </p:nvGrpSpPr>
          <p:grpSpPr>
            <a:xfrm>
              <a:off x="1871330" y="2009007"/>
              <a:ext cx="7230514" cy="7873885"/>
              <a:chOff x="1871330" y="2105247"/>
              <a:chExt cx="6570921" cy="7155601"/>
            </a:xfrm>
          </p:grpSpPr>
          <p:sp>
            <p:nvSpPr>
              <p:cNvPr id="30" name="Bogen 34">
                <a:extLst>
                  <a:ext uri="{FF2B5EF4-FFF2-40B4-BE49-F238E27FC236}">
                    <a16:creationId xmlns:a16="http://schemas.microsoft.com/office/drawing/2014/main" id="{5E5367B1-CB5E-BCFC-CDDC-5C26820BCA81}"/>
                  </a:ext>
                </a:extLst>
              </p:cNvPr>
              <p:cNvSpPr/>
              <p:nvPr/>
            </p:nvSpPr>
            <p:spPr>
              <a:xfrm>
                <a:off x="2275367" y="2509284"/>
                <a:ext cx="5932968" cy="5932968"/>
              </a:xfrm>
              <a:prstGeom prst="arc">
                <a:avLst>
                  <a:gd name="adj1" fmla="val 11891344"/>
                  <a:gd name="adj2" fmla="val 15310801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31" name="Bogen 35">
                <a:extLst>
                  <a:ext uri="{FF2B5EF4-FFF2-40B4-BE49-F238E27FC236}">
                    <a16:creationId xmlns:a16="http://schemas.microsoft.com/office/drawing/2014/main" id="{954A4943-4097-59CA-54E3-C76204A829D3}"/>
                  </a:ext>
                </a:extLst>
              </p:cNvPr>
              <p:cNvSpPr/>
              <p:nvPr/>
            </p:nvSpPr>
            <p:spPr>
              <a:xfrm>
                <a:off x="1871330" y="3327881"/>
                <a:ext cx="5932967" cy="5932967"/>
              </a:xfrm>
              <a:prstGeom prst="arc">
                <a:avLst>
                  <a:gd name="adj1" fmla="val 12887283"/>
                  <a:gd name="adj2" fmla="val 14855167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32" name="Bogen 36">
                <a:extLst>
                  <a:ext uri="{FF2B5EF4-FFF2-40B4-BE49-F238E27FC236}">
                    <a16:creationId xmlns:a16="http://schemas.microsoft.com/office/drawing/2014/main" id="{BC486873-1EFC-303F-BD42-8DB036D0EE46}"/>
                  </a:ext>
                </a:extLst>
              </p:cNvPr>
              <p:cNvSpPr/>
              <p:nvPr/>
            </p:nvSpPr>
            <p:spPr>
              <a:xfrm>
                <a:off x="3501656" y="2105247"/>
                <a:ext cx="4940595" cy="4940595"/>
              </a:xfrm>
              <a:prstGeom prst="arc">
                <a:avLst>
                  <a:gd name="adj1" fmla="val 12279266"/>
                  <a:gd name="adj2" fmla="val 13949504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33" name="Ellipse 37">
                <a:extLst>
                  <a:ext uri="{FF2B5EF4-FFF2-40B4-BE49-F238E27FC236}">
                    <a16:creationId xmlns:a16="http://schemas.microsoft.com/office/drawing/2014/main" id="{A796A022-823B-B1B7-C3B9-820118A084AF}"/>
                  </a:ext>
                </a:extLst>
              </p:cNvPr>
              <p:cNvSpPr/>
              <p:nvPr/>
            </p:nvSpPr>
            <p:spPr>
              <a:xfrm>
                <a:off x="2371060" y="4501117"/>
                <a:ext cx="159489" cy="159489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34" name="Ellipse 38">
                <a:extLst>
                  <a:ext uri="{FF2B5EF4-FFF2-40B4-BE49-F238E27FC236}">
                    <a16:creationId xmlns:a16="http://schemas.microsoft.com/office/drawing/2014/main" id="{D1B977CA-3C1F-DE6E-B205-1AB4860752B3}"/>
                  </a:ext>
                </a:extLst>
              </p:cNvPr>
              <p:cNvSpPr/>
              <p:nvPr/>
            </p:nvSpPr>
            <p:spPr>
              <a:xfrm>
                <a:off x="4405422" y="2511057"/>
                <a:ext cx="159489" cy="159489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35" name="Ellipse 39">
                <a:extLst>
                  <a:ext uri="{FF2B5EF4-FFF2-40B4-BE49-F238E27FC236}">
                    <a16:creationId xmlns:a16="http://schemas.microsoft.com/office/drawing/2014/main" id="{F931B880-DFC1-F28D-7EA2-7EA9F10F7CF7}"/>
                  </a:ext>
                </a:extLst>
              </p:cNvPr>
              <p:cNvSpPr/>
              <p:nvPr/>
            </p:nvSpPr>
            <p:spPr>
              <a:xfrm>
                <a:off x="3664687" y="3439634"/>
                <a:ext cx="159489" cy="15948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36" name="Textfeld 40">
                <a:extLst>
                  <a:ext uri="{FF2B5EF4-FFF2-40B4-BE49-F238E27FC236}">
                    <a16:creationId xmlns:a16="http://schemas.microsoft.com/office/drawing/2014/main" id="{58311804-D53A-EA1B-5D4D-BD67EC9714FB}"/>
                  </a:ext>
                </a:extLst>
              </p:cNvPr>
              <p:cNvSpPr txBox="1"/>
              <p:nvPr/>
            </p:nvSpPr>
            <p:spPr>
              <a:xfrm>
                <a:off x="2236565" y="4667588"/>
                <a:ext cx="396581" cy="39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1350" dirty="0"/>
                  <a:t>A</a:t>
                </a:r>
              </a:p>
            </p:txBody>
          </p:sp>
          <p:sp>
            <p:nvSpPr>
              <p:cNvPr id="37" name="Textfeld 41">
                <a:extLst>
                  <a:ext uri="{FF2B5EF4-FFF2-40B4-BE49-F238E27FC236}">
                    <a16:creationId xmlns:a16="http://schemas.microsoft.com/office/drawing/2014/main" id="{EBEE599E-77F0-463E-67AB-2E78C341745A}"/>
                  </a:ext>
                </a:extLst>
              </p:cNvPr>
              <p:cNvSpPr txBox="1"/>
              <p:nvPr/>
            </p:nvSpPr>
            <p:spPr>
              <a:xfrm>
                <a:off x="4547236" y="2324421"/>
                <a:ext cx="396581" cy="39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1350" dirty="0"/>
                  <a:t>B</a:t>
                </a:r>
              </a:p>
            </p:txBody>
          </p:sp>
          <p:sp>
            <p:nvSpPr>
              <p:cNvPr id="38" name="Textfeld 42">
                <a:extLst>
                  <a:ext uri="{FF2B5EF4-FFF2-40B4-BE49-F238E27FC236}">
                    <a16:creationId xmlns:a16="http://schemas.microsoft.com/office/drawing/2014/main" id="{82574E34-8334-F878-AA66-0F9EA2F0956F}"/>
                  </a:ext>
                </a:extLst>
              </p:cNvPr>
              <p:cNvSpPr txBox="1"/>
              <p:nvPr/>
            </p:nvSpPr>
            <p:spPr>
              <a:xfrm>
                <a:off x="3817778" y="3531348"/>
                <a:ext cx="396581" cy="39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1350" dirty="0"/>
                  <a:t>C</a:t>
                </a:r>
              </a:p>
            </p:txBody>
          </p:sp>
        </p:grpSp>
      </p:grpSp>
      <p:grpSp>
        <p:nvGrpSpPr>
          <p:cNvPr id="39" name="Gruppieren 43">
            <a:extLst>
              <a:ext uri="{FF2B5EF4-FFF2-40B4-BE49-F238E27FC236}">
                <a16:creationId xmlns:a16="http://schemas.microsoft.com/office/drawing/2014/main" id="{501D4624-8513-00C4-193C-7FECB51EB90D}"/>
              </a:ext>
            </a:extLst>
          </p:cNvPr>
          <p:cNvGrpSpPr/>
          <p:nvPr/>
        </p:nvGrpSpPr>
        <p:grpSpPr>
          <a:xfrm>
            <a:off x="5322603" y="1745870"/>
            <a:ext cx="4976741" cy="5419571"/>
            <a:chOff x="6733973" y="2009007"/>
            <a:chExt cx="7230514" cy="7873885"/>
          </a:xfrm>
        </p:grpSpPr>
        <p:pic>
          <p:nvPicPr>
            <p:cNvPr id="40" name="Grafik 44">
              <a:extLst>
                <a:ext uri="{FF2B5EF4-FFF2-40B4-BE49-F238E27FC236}">
                  <a16:creationId xmlns:a16="http://schemas.microsoft.com/office/drawing/2014/main" id="{28D365BD-9FD8-C4BD-80BF-2B04012F5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45296" y="2957762"/>
              <a:ext cx="943789" cy="574057"/>
            </a:xfrm>
            <a:prstGeom prst="rect">
              <a:avLst/>
            </a:prstGeom>
          </p:spPr>
        </p:pic>
        <p:pic>
          <p:nvPicPr>
            <p:cNvPr id="41" name="Grafik 45">
              <a:extLst>
                <a:ext uri="{FF2B5EF4-FFF2-40B4-BE49-F238E27FC236}">
                  <a16:creationId xmlns:a16="http://schemas.microsoft.com/office/drawing/2014/main" id="{7E39D338-C74B-4469-FA6E-8B6503FA33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02918" y="2847336"/>
              <a:ext cx="1259835" cy="766291"/>
            </a:xfrm>
            <a:prstGeom prst="rect">
              <a:avLst/>
            </a:prstGeom>
          </p:spPr>
        </p:pic>
        <p:pic>
          <p:nvPicPr>
            <p:cNvPr id="42" name="Grafik 46">
              <a:extLst>
                <a:ext uri="{FF2B5EF4-FFF2-40B4-BE49-F238E27FC236}">
                  <a16:creationId xmlns:a16="http://schemas.microsoft.com/office/drawing/2014/main" id="{1939D7FF-9FE7-2DC2-C0B2-31018589DB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96458" y="4058222"/>
              <a:ext cx="943789" cy="574057"/>
            </a:xfrm>
            <a:prstGeom prst="rect">
              <a:avLst/>
            </a:prstGeom>
          </p:spPr>
        </p:pic>
        <p:grpSp>
          <p:nvGrpSpPr>
            <p:cNvPr id="43" name="Gruppieren 47">
              <a:extLst>
                <a:ext uri="{FF2B5EF4-FFF2-40B4-BE49-F238E27FC236}">
                  <a16:creationId xmlns:a16="http://schemas.microsoft.com/office/drawing/2014/main" id="{7817AF2C-18CA-BB91-E8FC-A128FDC23ABC}"/>
                </a:ext>
              </a:extLst>
            </p:cNvPr>
            <p:cNvGrpSpPr/>
            <p:nvPr/>
          </p:nvGrpSpPr>
          <p:grpSpPr>
            <a:xfrm>
              <a:off x="6733973" y="2009007"/>
              <a:ext cx="7230514" cy="7873885"/>
              <a:chOff x="1871330" y="2105247"/>
              <a:chExt cx="6570921" cy="7155601"/>
            </a:xfrm>
          </p:grpSpPr>
          <p:sp>
            <p:nvSpPr>
              <p:cNvPr id="44" name="Bogen 48">
                <a:extLst>
                  <a:ext uri="{FF2B5EF4-FFF2-40B4-BE49-F238E27FC236}">
                    <a16:creationId xmlns:a16="http://schemas.microsoft.com/office/drawing/2014/main" id="{50D6FD36-A635-F16B-43A9-1D5490C22DEC}"/>
                  </a:ext>
                </a:extLst>
              </p:cNvPr>
              <p:cNvSpPr/>
              <p:nvPr/>
            </p:nvSpPr>
            <p:spPr>
              <a:xfrm>
                <a:off x="2275367" y="2509284"/>
                <a:ext cx="5932968" cy="5932968"/>
              </a:xfrm>
              <a:prstGeom prst="arc">
                <a:avLst>
                  <a:gd name="adj1" fmla="val 11891344"/>
                  <a:gd name="adj2" fmla="val 15310801"/>
                </a:avLst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45" name="Bogen 49">
                <a:extLst>
                  <a:ext uri="{FF2B5EF4-FFF2-40B4-BE49-F238E27FC236}">
                    <a16:creationId xmlns:a16="http://schemas.microsoft.com/office/drawing/2014/main" id="{92275A18-AC87-4B43-EA18-208A7650CC37}"/>
                  </a:ext>
                </a:extLst>
              </p:cNvPr>
              <p:cNvSpPr/>
              <p:nvPr/>
            </p:nvSpPr>
            <p:spPr>
              <a:xfrm>
                <a:off x="1871330" y="3327881"/>
                <a:ext cx="5932967" cy="5932967"/>
              </a:xfrm>
              <a:prstGeom prst="arc">
                <a:avLst>
                  <a:gd name="adj1" fmla="val 12887283"/>
                  <a:gd name="adj2" fmla="val 14855167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46" name="Bogen 50">
                <a:extLst>
                  <a:ext uri="{FF2B5EF4-FFF2-40B4-BE49-F238E27FC236}">
                    <a16:creationId xmlns:a16="http://schemas.microsoft.com/office/drawing/2014/main" id="{C03E72AD-7D7E-2AEB-FA94-BC5612AB6DA8}"/>
                  </a:ext>
                </a:extLst>
              </p:cNvPr>
              <p:cNvSpPr/>
              <p:nvPr/>
            </p:nvSpPr>
            <p:spPr>
              <a:xfrm>
                <a:off x="3501656" y="2105247"/>
                <a:ext cx="4940595" cy="4940595"/>
              </a:xfrm>
              <a:prstGeom prst="arc">
                <a:avLst>
                  <a:gd name="adj1" fmla="val 12279266"/>
                  <a:gd name="adj2" fmla="val 13949504"/>
                </a:avLst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47" name="Ellipse 51">
                <a:extLst>
                  <a:ext uri="{FF2B5EF4-FFF2-40B4-BE49-F238E27FC236}">
                    <a16:creationId xmlns:a16="http://schemas.microsoft.com/office/drawing/2014/main" id="{6378D03D-89C6-58D3-6C46-0650B00998BB}"/>
                  </a:ext>
                </a:extLst>
              </p:cNvPr>
              <p:cNvSpPr/>
              <p:nvPr/>
            </p:nvSpPr>
            <p:spPr>
              <a:xfrm>
                <a:off x="2371060" y="4501117"/>
                <a:ext cx="159489" cy="159489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48" name="Ellipse 52">
                <a:extLst>
                  <a:ext uri="{FF2B5EF4-FFF2-40B4-BE49-F238E27FC236}">
                    <a16:creationId xmlns:a16="http://schemas.microsoft.com/office/drawing/2014/main" id="{B1623B73-BFCA-EDD9-0B70-66E25A174E1D}"/>
                  </a:ext>
                </a:extLst>
              </p:cNvPr>
              <p:cNvSpPr/>
              <p:nvPr/>
            </p:nvSpPr>
            <p:spPr>
              <a:xfrm>
                <a:off x="4405422" y="2511057"/>
                <a:ext cx="159489" cy="159489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49" name="Ellipse 53">
                <a:extLst>
                  <a:ext uri="{FF2B5EF4-FFF2-40B4-BE49-F238E27FC236}">
                    <a16:creationId xmlns:a16="http://schemas.microsoft.com/office/drawing/2014/main" id="{DE1BA256-AA7A-3EAA-3F12-3883E5A3CD7D}"/>
                  </a:ext>
                </a:extLst>
              </p:cNvPr>
              <p:cNvSpPr/>
              <p:nvPr/>
            </p:nvSpPr>
            <p:spPr>
              <a:xfrm>
                <a:off x="3664687" y="3439634"/>
                <a:ext cx="159489" cy="159489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 sz="1350"/>
              </a:p>
            </p:txBody>
          </p:sp>
          <p:sp>
            <p:nvSpPr>
              <p:cNvPr id="50" name="Textfeld 54">
                <a:extLst>
                  <a:ext uri="{FF2B5EF4-FFF2-40B4-BE49-F238E27FC236}">
                    <a16:creationId xmlns:a16="http://schemas.microsoft.com/office/drawing/2014/main" id="{301A7CA9-A47F-74B7-D8EA-EF01D33E358F}"/>
                  </a:ext>
                </a:extLst>
              </p:cNvPr>
              <p:cNvSpPr txBox="1"/>
              <p:nvPr/>
            </p:nvSpPr>
            <p:spPr>
              <a:xfrm>
                <a:off x="2236565" y="4667588"/>
                <a:ext cx="396581" cy="39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1350" dirty="0"/>
                  <a:t>A</a:t>
                </a:r>
              </a:p>
            </p:txBody>
          </p:sp>
          <p:sp>
            <p:nvSpPr>
              <p:cNvPr id="51" name="Textfeld 55">
                <a:extLst>
                  <a:ext uri="{FF2B5EF4-FFF2-40B4-BE49-F238E27FC236}">
                    <a16:creationId xmlns:a16="http://schemas.microsoft.com/office/drawing/2014/main" id="{ACA0DEF3-8A92-D9D2-BDA2-A9D73CFEA79A}"/>
                  </a:ext>
                </a:extLst>
              </p:cNvPr>
              <p:cNvSpPr txBox="1"/>
              <p:nvPr/>
            </p:nvSpPr>
            <p:spPr>
              <a:xfrm>
                <a:off x="4547236" y="2324421"/>
                <a:ext cx="396581" cy="39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1350" dirty="0"/>
                  <a:t>B</a:t>
                </a:r>
              </a:p>
            </p:txBody>
          </p:sp>
          <p:sp>
            <p:nvSpPr>
              <p:cNvPr id="52" name="Textfeld 56">
                <a:extLst>
                  <a:ext uri="{FF2B5EF4-FFF2-40B4-BE49-F238E27FC236}">
                    <a16:creationId xmlns:a16="http://schemas.microsoft.com/office/drawing/2014/main" id="{CFDF1A88-249C-4696-D447-B476B7A9C06B}"/>
                  </a:ext>
                </a:extLst>
              </p:cNvPr>
              <p:cNvSpPr txBox="1"/>
              <p:nvPr/>
            </p:nvSpPr>
            <p:spPr>
              <a:xfrm>
                <a:off x="3817778" y="3531348"/>
                <a:ext cx="396581" cy="396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CH" sz="1350" dirty="0"/>
                  <a:t>C</a:t>
                </a:r>
              </a:p>
            </p:txBody>
          </p:sp>
        </p:grpSp>
      </p:grpSp>
      <p:sp>
        <p:nvSpPr>
          <p:cNvPr id="53" name="Foliennummernplatzhalter 1">
            <a:extLst>
              <a:ext uri="{FF2B5EF4-FFF2-40B4-BE49-F238E27FC236}">
                <a16:creationId xmlns:a16="http://schemas.microsoft.com/office/drawing/2014/main" id="{9FDBF9FF-831E-0BE5-8BD5-F9AC8A87001D}"/>
              </a:ext>
            </a:extLst>
          </p:cNvPr>
          <p:cNvSpPr txBox="1">
            <a:spLocks/>
          </p:cNvSpPr>
          <p:nvPr/>
        </p:nvSpPr>
        <p:spPr>
          <a:xfrm>
            <a:off x="6730032" y="5507427"/>
            <a:ext cx="2057340" cy="273836"/>
          </a:xfrm>
          <a:prstGeom prst="rect">
            <a:avLst/>
          </a:prstGeom>
        </p:spPr>
        <p:txBody>
          <a:bodyPr vert="horz" lIns="68578" tIns="34289" rIns="68578" bIns="34289" rtlCol="0" anchor="ctr"/>
          <a:lstStyle>
            <a:defPPr>
              <a:defRPr lang="en-FR"/>
            </a:defPPr>
            <a:lvl1pPr marL="0" algn="r" defTabSz="9144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ADD3F3-06E9-7E43-9D02-23DB8256C859}" type="slidenum">
              <a:rPr lang="en-GB" sz="675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GB" sz="67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34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Direct flights from FRA – original</a:t>
            </a:r>
          </a:p>
        </p:txBody>
      </p:sp>
      <p:pic>
        <p:nvPicPr>
          <p:cNvPr id="2" name="Grafik 3">
            <a:extLst>
              <a:ext uri="{FF2B5EF4-FFF2-40B4-BE49-F238E27FC236}">
                <a16:creationId xmlns:a16="http://schemas.microsoft.com/office/drawing/2014/main" id="{A3A6147B-0DA7-58F7-EA8F-F1D177A18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483" y="1252157"/>
            <a:ext cx="8568067" cy="461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8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FRA Flights with 100% ISO</a:t>
            </a:r>
            <a:br>
              <a:rPr lang="en-GB" sz="3100" b="1" dirty="0"/>
            </a:br>
            <a:r>
              <a:rPr lang="en-GB" sz="3100" b="1" dirty="0"/>
              <a:t>(≥ 3000 NM)</a:t>
            </a: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07AFEA6F-CB6E-4342-4BD3-F7F294B3C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937901"/>
            <a:ext cx="7486434" cy="4011068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B30CB80-780E-E58B-997E-D113CD071C54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54">
              <a:buNone/>
              <a:defRPr/>
            </a:pPr>
            <a:r>
              <a:rPr lang="en-GB" sz="1800" dirty="0">
                <a:solidFill>
                  <a:sysClr val="windowText" lastClr="000000"/>
                </a:solidFill>
              </a:rPr>
              <a:t>Routes ≥ 3000 NM + ISO at the closest airport to the midpoint of Origin &amp; Destination</a:t>
            </a:r>
          </a:p>
          <a:p>
            <a:pPr marL="171439" indent="-171439" defTabSz="685754">
              <a:defRPr/>
            </a:pPr>
            <a:endParaRPr lang="en-GB" sz="1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0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Autofit/>
          </a:bodyPr>
          <a:lstStyle/>
          <a:p>
            <a:r>
              <a:rPr lang="en-GB" sz="3100" b="1" dirty="0"/>
              <a:t>REIVON Main Approach 2:</a:t>
            </a:r>
            <a:br>
              <a:rPr lang="en-GB" sz="3100" b="1" dirty="0"/>
            </a:br>
            <a:r>
              <a:rPr lang="en-GB" sz="3100" b="1" dirty="0"/>
              <a:t>Fly size/range-optimised aircraft with reduced frequencies</a:t>
            </a:r>
          </a:p>
        </p:txBody>
      </p:sp>
      <p:sp>
        <p:nvSpPr>
          <p:cNvPr id="24" name="Inhaltsplatzhalter 13">
            <a:extLst>
              <a:ext uri="{FF2B5EF4-FFF2-40B4-BE49-F238E27FC236}">
                <a16:creationId xmlns:a16="http://schemas.microsoft.com/office/drawing/2014/main" id="{5E16DB7D-E725-06C9-6513-2DF88A3BFD56}"/>
              </a:ext>
            </a:extLst>
          </p:cNvPr>
          <p:cNvSpPr txBox="1">
            <a:spLocks/>
          </p:cNvSpPr>
          <p:nvPr/>
        </p:nvSpPr>
        <p:spPr>
          <a:xfrm>
            <a:off x="893566" y="4791480"/>
            <a:ext cx="8250434" cy="933764"/>
          </a:xfrm>
          <a:prstGeom prst="rect">
            <a:avLst/>
          </a:prstGeom>
        </p:spPr>
        <p:txBody>
          <a:bodyPr vert="horz" lIns="68578" tIns="34289" rIns="68578" bIns="34289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39" indent="-171439" defTabSz="685754">
              <a:defRPr/>
            </a:pPr>
            <a:r>
              <a:rPr lang="en-GB" sz="14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Investigate CO</a:t>
            </a:r>
            <a:r>
              <a:rPr lang="en-GB" sz="1400" baseline="-250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2</a:t>
            </a:r>
            <a:r>
              <a:rPr lang="en-GB" sz="14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savings for optimised aircraft designs (short range, high capacity – “people mover”)</a:t>
            </a:r>
          </a:p>
          <a:p>
            <a:pPr marL="171439" indent="-171439" defTabSz="685754">
              <a:defRPr/>
            </a:pPr>
            <a:r>
              <a:rPr lang="en-GB" sz="14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Consider for routes with ≥ 500,000 available seats/year</a:t>
            </a:r>
          </a:p>
          <a:p>
            <a:pPr marL="171439" indent="-171439" defTabSz="685754">
              <a:defRPr/>
            </a:pPr>
            <a:r>
              <a:rPr lang="en-GB" sz="1400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Stakeholder impacts: airlines, airports, ANSPs, passengers, manufacturers, airport neighbours</a:t>
            </a:r>
          </a:p>
        </p:txBody>
      </p:sp>
      <p:sp>
        <p:nvSpPr>
          <p:cNvPr id="53" name="Foliennummernplatzhalter 1">
            <a:extLst>
              <a:ext uri="{FF2B5EF4-FFF2-40B4-BE49-F238E27FC236}">
                <a16:creationId xmlns:a16="http://schemas.microsoft.com/office/drawing/2014/main" id="{9FDBF9FF-831E-0BE5-8BD5-F9AC8A87001D}"/>
              </a:ext>
            </a:extLst>
          </p:cNvPr>
          <p:cNvSpPr txBox="1">
            <a:spLocks/>
          </p:cNvSpPr>
          <p:nvPr/>
        </p:nvSpPr>
        <p:spPr>
          <a:xfrm>
            <a:off x="6730032" y="5507427"/>
            <a:ext cx="2057340" cy="273836"/>
          </a:xfrm>
          <a:prstGeom prst="rect">
            <a:avLst/>
          </a:prstGeom>
        </p:spPr>
        <p:txBody>
          <a:bodyPr vert="horz" lIns="68578" tIns="34289" rIns="68578" bIns="34289" rtlCol="0" anchor="ctr"/>
          <a:lstStyle>
            <a:defPPr>
              <a:defRPr lang="en-FR"/>
            </a:defPPr>
            <a:lvl1pPr marL="0" algn="r" defTabSz="9144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ADD3F3-06E9-7E43-9D02-23DB8256C859}" type="slidenum">
              <a:rPr lang="en-GB" sz="675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GB" sz="67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E56A9DB-B7E1-F9D2-55D7-16D4FA5C87AB}"/>
              </a:ext>
            </a:extLst>
          </p:cNvPr>
          <p:cNvGrpSpPr/>
          <p:nvPr/>
        </p:nvGrpSpPr>
        <p:grpSpPr>
          <a:xfrm>
            <a:off x="679874" y="2052830"/>
            <a:ext cx="7277769" cy="2103465"/>
            <a:chOff x="933115" y="2464860"/>
            <a:chExt cx="7277769" cy="2103465"/>
          </a:xfrm>
        </p:grpSpPr>
        <p:grpSp>
          <p:nvGrpSpPr>
            <p:cNvPr id="2" name="Gruppieren 26">
              <a:extLst>
                <a:ext uri="{FF2B5EF4-FFF2-40B4-BE49-F238E27FC236}">
                  <a16:creationId xmlns:a16="http://schemas.microsoft.com/office/drawing/2014/main" id="{901C1A4E-14BE-FD5C-CF6D-51820DBCFDD8}"/>
                </a:ext>
              </a:extLst>
            </p:cNvPr>
            <p:cNvGrpSpPr/>
            <p:nvPr/>
          </p:nvGrpSpPr>
          <p:grpSpPr>
            <a:xfrm>
              <a:off x="2957472" y="3634559"/>
              <a:ext cx="3544928" cy="933766"/>
              <a:chOff x="3943233" y="3031781"/>
              <a:chExt cx="4575636" cy="1245057"/>
            </a:xfrm>
          </p:grpSpPr>
          <p:sp>
            <p:nvSpPr>
              <p:cNvPr id="4" name="Rechteck 27">
                <a:extLst>
                  <a:ext uri="{FF2B5EF4-FFF2-40B4-BE49-F238E27FC236}">
                    <a16:creationId xmlns:a16="http://schemas.microsoft.com/office/drawing/2014/main" id="{E98B0822-8B72-5691-D9CE-A6A1B1A77D3C}"/>
                  </a:ext>
                </a:extLst>
              </p:cNvPr>
              <p:cNvSpPr/>
              <p:nvPr/>
            </p:nvSpPr>
            <p:spPr>
              <a:xfrm>
                <a:off x="5869588" y="3031781"/>
                <a:ext cx="2649281" cy="61498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754">
                  <a:defRPr/>
                </a:pPr>
                <a:r>
                  <a:rPr lang="de-CH" sz="12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Total </a:t>
                </a:r>
                <a:r>
                  <a:rPr lang="de-CH" sz="1200" kern="0" dirty="0" err="1">
                    <a:solidFill>
                      <a:prstClr val="black"/>
                    </a:solidFill>
                    <a:cs typeface="Arial" panose="020B0604020202020204" pitchFamily="34" charset="0"/>
                  </a:rPr>
                  <a:t>fuel</a:t>
                </a:r>
                <a:r>
                  <a:rPr lang="de-CH" sz="12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prstClr val="black"/>
                    </a:solidFill>
                    <a:cs typeface="Arial" panose="020B0604020202020204" pitchFamily="34" charset="0"/>
                  </a:rPr>
                  <a:t>burn</a:t>
                </a:r>
                <a:r>
                  <a:rPr lang="de-CH" sz="12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prstClr val="black"/>
                    </a:solidFill>
                    <a:cs typeface="Arial" panose="020B0604020202020204" pitchFamily="34" charset="0"/>
                  </a:rPr>
                  <a:t>depends</a:t>
                </a:r>
                <a:r>
                  <a:rPr lang="de-CH" sz="12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on </a:t>
                </a:r>
                <a:r>
                  <a:rPr lang="de-CH" sz="1200" kern="0" dirty="0" err="1">
                    <a:solidFill>
                      <a:prstClr val="black"/>
                    </a:solidFill>
                    <a:cs typeface="Arial" panose="020B0604020202020204" pitchFamily="34" charset="0"/>
                  </a:rPr>
                  <a:t>aircraft</a:t>
                </a:r>
                <a:r>
                  <a:rPr lang="de-CH" sz="1200" kern="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prstClr val="black"/>
                    </a:solidFill>
                    <a:cs typeface="Arial" panose="020B0604020202020204" pitchFamily="34" charset="0"/>
                  </a:rPr>
                  <a:t>characteristics</a:t>
                </a:r>
                <a:endParaRPr lang="de-CH" sz="1200" kern="0" dirty="0">
                  <a:solidFill>
                    <a:prstClr val="black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5" name="Rechteck 28">
                <a:extLst>
                  <a:ext uri="{FF2B5EF4-FFF2-40B4-BE49-F238E27FC236}">
                    <a16:creationId xmlns:a16="http://schemas.microsoft.com/office/drawing/2014/main" id="{D7ED4A3D-E7D3-81D5-3E85-9AE521AC0668}"/>
                  </a:ext>
                </a:extLst>
              </p:cNvPr>
              <p:cNvSpPr/>
              <p:nvPr/>
            </p:nvSpPr>
            <p:spPr>
              <a:xfrm>
                <a:off x="5866146" y="3644728"/>
                <a:ext cx="2639901" cy="632110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754">
                  <a:defRPr/>
                </a:pPr>
                <a:r>
                  <a:rPr lang="de-CH" sz="1200" kern="0" dirty="0" err="1">
                    <a:solidFill>
                      <a:srgbClr val="00B050"/>
                    </a:solidFill>
                    <a:cs typeface="Arial" panose="020B0604020202020204" pitchFamily="34" charset="0"/>
                  </a:rPr>
                  <a:t>Less</a:t>
                </a:r>
                <a:r>
                  <a:rPr lang="de-CH" sz="1200" kern="0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srgbClr val="00B050"/>
                    </a:solidFill>
                    <a:cs typeface="Arial" panose="020B0604020202020204" pitchFamily="34" charset="0"/>
                  </a:rPr>
                  <a:t>fuel</a:t>
                </a:r>
                <a:r>
                  <a:rPr lang="de-CH" sz="1200" kern="0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srgbClr val="00B050"/>
                    </a:solidFill>
                    <a:cs typeface="Arial" panose="020B0604020202020204" pitchFamily="34" charset="0"/>
                  </a:rPr>
                  <a:t>with</a:t>
                </a:r>
                <a:r>
                  <a:rPr lang="de-CH" sz="1200" kern="0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srgbClr val="00B050"/>
                    </a:solidFill>
                    <a:cs typeface="Arial" panose="020B0604020202020204" pitchFamily="34" charset="0"/>
                  </a:rPr>
                  <a:t>size</a:t>
                </a:r>
                <a:r>
                  <a:rPr lang="de-CH" sz="1200" kern="0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- and </a:t>
                </a:r>
                <a:r>
                  <a:rPr lang="de-CH" sz="1200" kern="0" dirty="0" err="1">
                    <a:solidFill>
                      <a:srgbClr val="00B050"/>
                    </a:solidFill>
                    <a:cs typeface="Arial" panose="020B0604020202020204" pitchFamily="34" charset="0"/>
                  </a:rPr>
                  <a:t>range-optimised</a:t>
                </a:r>
                <a:r>
                  <a:rPr lang="de-CH" sz="1200" kern="0" dirty="0">
                    <a:solidFill>
                      <a:srgbClr val="00B050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200" kern="0" dirty="0" err="1">
                    <a:solidFill>
                      <a:srgbClr val="00B050"/>
                    </a:solidFill>
                    <a:cs typeface="Arial" panose="020B0604020202020204" pitchFamily="34" charset="0"/>
                  </a:rPr>
                  <a:t>aircraft</a:t>
                </a:r>
                <a:endParaRPr lang="de-CH" sz="1200" kern="0" dirty="0">
                  <a:solidFill>
                    <a:srgbClr val="00B05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8" name="Rechteck 29">
                <a:extLst>
                  <a:ext uri="{FF2B5EF4-FFF2-40B4-BE49-F238E27FC236}">
                    <a16:creationId xmlns:a16="http://schemas.microsoft.com/office/drawing/2014/main" id="{7983DAA3-A481-B463-03E0-557C09AA2A52}"/>
                  </a:ext>
                </a:extLst>
              </p:cNvPr>
              <p:cNvSpPr/>
              <p:nvPr/>
            </p:nvSpPr>
            <p:spPr>
              <a:xfrm>
                <a:off x="3943233" y="3031781"/>
                <a:ext cx="1296669" cy="124505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754">
                  <a:defRPr/>
                </a:pPr>
                <a:r>
                  <a:rPr lang="de-CH" sz="1300" kern="0" dirty="0" err="1">
                    <a:solidFill>
                      <a:prstClr val="white"/>
                    </a:solidFill>
                    <a:cs typeface="Arial" panose="020B0604020202020204" pitchFamily="34" charset="0"/>
                  </a:rPr>
                  <a:t>Fewer</a:t>
                </a:r>
                <a:r>
                  <a:rPr lang="de-CH" sz="1300" kern="0" dirty="0">
                    <a:solidFill>
                      <a:prstClr val="white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300" kern="0" dirty="0" err="1">
                    <a:solidFill>
                      <a:prstClr val="white"/>
                    </a:solidFill>
                    <a:cs typeface="Arial" panose="020B0604020202020204" pitchFamily="34" charset="0"/>
                  </a:rPr>
                  <a:t>flights</a:t>
                </a:r>
                <a:r>
                  <a:rPr lang="de-CH" sz="1300" kern="0" dirty="0">
                    <a:solidFill>
                      <a:prstClr val="white"/>
                    </a:solidFill>
                    <a:cs typeface="Arial" panose="020B0604020202020204" pitchFamily="34" charset="0"/>
                  </a:rPr>
                  <a:t> </a:t>
                </a:r>
                <a:r>
                  <a:rPr lang="de-CH" sz="1300" kern="0" dirty="0" err="1">
                    <a:solidFill>
                      <a:prstClr val="white"/>
                    </a:solidFill>
                    <a:cs typeface="Arial" panose="020B0604020202020204" pitchFamily="34" charset="0"/>
                  </a:rPr>
                  <a:t>with</a:t>
                </a:r>
                <a:r>
                  <a:rPr lang="de-CH" sz="1300" kern="0" dirty="0">
                    <a:solidFill>
                      <a:prstClr val="white"/>
                    </a:solidFill>
                    <a:cs typeface="Arial" panose="020B0604020202020204" pitchFamily="34" charset="0"/>
                  </a:rPr>
                  <a:t> larger </a:t>
                </a:r>
                <a:r>
                  <a:rPr lang="de-CH" sz="1300" kern="0" dirty="0" err="1">
                    <a:solidFill>
                      <a:prstClr val="white"/>
                    </a:solidFill>
                    <a:cs typeface="Arial" panose="020B0604020202020204" pitchFamily="34" charset="0"/>
                  </a:rPr>
                  <a:t>aircraft</a:t>
                </a:r>
                <a:endParaRPr lang="de-CH" sz="1300" kern="0" dirty="0">
                  <a:solidFill>
                    <a:prstClr val="white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9" name="Rechteck 30">
                <a:extLst>
                  <a:ext uri="{FF2B5EF4-FFF2-40B4-BE49-F238E27FC236}">
                    <a16:creationId xmlns:a16="http://schemas.microsoft.com/office/drawing/2014/main" id="{D7A91BE5-11DE-BBDB-FFDD-163249088901}"/>
                  </a:ext>
                </a:extLst>
              </p:cNvPr>
              <p:cNvSpPr/>
              <p:nvPr/>
            </p:nvSpPr>
            <p:spPr>
              <a:xfrm>
                <a:off x="5239902" y="3031781"/>
                <a:ext cx="614983" cy="61498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754">
                  <a:defRPr/>
                </a:pPr>
                <a:r>
                  <a:rPr lang="de-CH" sz="1300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?</a:t>
                </a:r>
                <a:endParaRPr lang="de-CH" sz="1300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hteck 31">
                <a:extLst>
                  <a:ext uri="{FF2B5EF4-FFF2-40B4-BE49-F238E27FC236}">
                    <a16:creationId xmlns:a16="http://schemas.microsoft.com/office/drawing/2014/main" id="{E9D47048-8147-5C11-8A3D-D465F9B2A227}"/>
                  </a:ext>
                </a:extLst>
              </p:cNvPr>
              <p:cNvSpPr/>
              <p:nvPr/>
            </p:nvSpPr>
            <p:spPr>
              <a:xfrm>
                <a:off x="5239902" y="3661854"/>
                <a:ext cx="640264" cy="614983"/>
              </a:xfrm>
              <a:prstGeom prst="rect">
                <a:avLst/>
              </a:prstGeom>
              <a:solidFill>
                <a:srgbClr val="5B9BD5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685754">
                  <a:defRPr/>
                </a:pPr>
                <a:r>
                  <a:rPr lang="de-CH" sz="1300" kern="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</a:t>
                </a:r>
                <a:endParaRPr lang="de-CH" sz="1300" kern="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1" name="Grafik 8">
              <a:extLst>
                <a:ext uri="{FF2B5EF4-FFF2-40B4-BE49-F238E27FC236}">
                  <a16:creationId xmlns:a16="http://schemas.microsoft.com/office/drawing/2014/main" id="{17C1C754-F729-3FE6-453C-A174B30C9D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115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Grafik 15">
              <a:extLst>
                <a:ext uri="{FF2B5EF4-FFF2-40B4-BE49-F238E27FC236}">
                  <a16:creationId xmlns:a16="http://schemas.microsoft.com/office/drawing/2014/main" id="{8EE9703E-F2FE-4D84-E8AE-C7B9446BFF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7986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Grafik 16">
              <a:extLst>
                <a:ext uri="{FF2B5EF4-FFF2-40B4-BE49-F238E27FC236}">
                  <a16:creationId xmlns:a16="http://schemas.microsoft.com/office/drawing/2014/main" id="{D522F3F4-3143-235B-8F1E-FE1E5E2F56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2858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Grafik 20">
              <a:extLst>
                <a:ext uri="{FF2B5EF4-FFF2-40B4-BE49-F238E27FC236}">
                  <a16:creationId xmlns:a16="http://schemas.microsoft.com/office/drawing/2014/main" id="{650CCF62-D157-5AEB-FDB9-038A4AD63C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7729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Grafik 21">
              <a:extLst>
                <a:ext uri="{FF2B5EF4-FFF2-40B4-BE49-F238E27FC236}">
                  <a16:creationId xmlns:a16="http://schemas.microsoft.com/office/drawing/2014/main" id="{34FD9F3A-5046-20B2-4265-2875F3DFF0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600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Grafik 23">
              <a:extLst>
                <a:ext uri="{FF2B5EF4-FFF2-40B4-BE49-F238E27FC236}">
                  <a16:creationId xmlns:a16="http://schemas.microsoft.com/office/drawing/2014/main" id="{EE04ACAA-79FE-FFA3-2F02-3C5A8B28C2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7472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Grafik 24">
              <a:extLst>
                <a:ext uri="{FF2B5EF4-FFF2-40B4-BE49-F238E27FC236}">
                  <a16:creationId xmlns:a16="http://schemas.microsoft.com/office/drawing/2014/main" id="{2CC0234A-A84C-88FF-D2F1-DB4676B49F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2343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Grafik 25">
              <a:extLst>
                <a:ext uri="{FF2B5EF4-FFF2-40B4-BE49-F238E27FC236}">
                  <a16:creationId xmlns:a16="http://schemas.microsoft.com/office/drawing/2014/main" id="{964AAC2A-2B76-1BD8-EAB3-900A40C8CF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7216" y="2719411"/>
              <a:ext cx="508507" cy="52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Grafik 6">
              <a:extLst>
                <a:ext uri="{FF2B5EF4-FFF2-40B4-BE49-F238E27FC236}">
                  <a16:creationId xmlns:a16="http://schemas.microsoft.com/office/drawing/2014/main" id="{D5025D84-2C13-9C40-39C3-CB1B3DAF95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1079" y="2464860"/>
              <a:ext cx="1022102" cy="1058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Grafik 6">
              <a:extLst>
                <a:ext uri="{FF2B5EF4-FFF2-40B4-BE49-F238E27FC236}">
                  <a16:creationId xmlns:a16="http://schemas.microsoft.com/office/drawing/2014/main" id="{F2D6E8F4-B84F-DE74-5C33-E47CCF45AE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9931" y="2464860"/>
              <a:ext cx="1022102" cy="1058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Grafik 6">
              <a:extLst>
                <a:ext uri="{FF2B5EF4-FFF2-40B4-BE49-F238E27FC236}">
                  <a16:creationId xmlns:a16="http://schemas.microsoft.com/office/drawing/2014/main" id="{A9AE70AF-80EB-2FB8-6806-51A20DCED5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8782" y="2464860"/>
              <a:ext cx="1022102" cy="1058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3506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General principle for new aircraft design in REIVON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AE4D3F1-BAAF-3772-3F99-D4CF18D142E8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defTabSz="685754">
              <a:defRPr/>
            </a:pPr>
            <a:r>
              <a:rPr lang="en-GB" sz="1800" dirty="0">
                <a:solidFill>
                  <a:sysClr val="windowText" lastClr="000000"/>
                </a:solidFill>
              </a:rPr>
              <a:t>Figure shows the relationship between fuel efficiency and mission distance for narrow body (e.g. A320) and wide body (e.g. B777)</a:t>
            </a:r>
          </a:p>
          <a:p>
            <a:pPr marL="357188" indent="-357188" defTabSz="685754">
              <a:defRPr/>
            </a:pPr>
            <a:r>
              <a:rPr lang="en-GB" sz="1800" dirty="0">
                <a:solidFill>
                  <a:sysClr val="windowText" lastClr="000000"/>
                </a:solidFill>
              </a:rPr>
              <a:t>It does not mean ‘put passengers in the largest aircraft possible’, but, ‘put passengers in the largest aircraft most suited for the mission distance’</a:t>
            </a:r>
          </a:p>
          <a:p>
            <a:pPr marL="171439" indent="-171439" defTabSz="685754">
              <a:defRPr/>
            </a:pPr>
            <a:endParaRPr lang="en-GB" sz="1800" dirty="0">
              <a:solidFill>
                <a:sysClr val="windowText" lastClr="000000"/>
              </a:solidFill>
            </a:endParaRPr>
          </a:p>
          <a:p>
            <a:pPr marL="0" indent="0" defTabSz="685754">
              <a:buNone/>
              <a:defRPr/>
            </a:pPr>
            <a:endParaRPr kumimoji="0" lang="de-CH" b="0" i="0" u="none" strike="noStrike" kern="1200" cap="none" spc="0" normalizeH="0" baseline="0" noProof="0" dirty="0">
              <a:ln>
                <a:noFill/>
              </a:ln>
              <a:solidFill>
                <a:srgbClr val="0A385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4FA1E6-1529-8922-EB3E-DD0498EE7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651" y="2873830"/>
            <a:ext cx="7944698" cy="360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4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‘New’ Aircraft Design approach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AE4D3F1-BAAF-3772-3F99-D4CF18D142E8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defTabSz="685754">
              <a:defRPr/>
            </a:pPr>
            <a:r>
              <a:rPr lang="en-GB" sz="1800" dirty="0">
                <a:solidFill>
                  <a:sysClr val="windowText" lastClr="000000"/>
                </a:solidFill>
              </a:rPr>
              <a:t>New aircraft generated to cover 7 different design ranges, from 1000 to 7000 NM</a:t>
            </a:r>
          </a:p>
          <a:p>
            <a:pPr marL="357188" indent="-357188" defTabSz="685754">
              <a:defRPr/>
            </a:pPr>
            <a:r>
              <a:rPr lang="en-GB" sz="1800" dirty="0">
                <a:solidFill>
                  <a:sysClr val="windowText" lastClr="000000"/>
                </a:solidFill>
              </a:rPr>
              <a:t>Seat capacity definitions assumed to be the same as maximum aircraft seat capacities in forecast model</a:t>
            </a:r>
          </a:p>
          <a:p>
            <a:pPr marL="0" indent="0" defTabSz="685754">
              <a:buNone/>
              <a:defRPr/>
            </a:pPr>
            <a:endParaRPr kumimoji="0" lang="de-CH" b="0" i="0" u="none" strike="noStrike" kern="1200" cap="none" spc="0" normalizeH="0" baseline="0" noProof="0" dirty="0">
              <a:ln>
                <a:noFill/>
              </a:ln>
              <a:solidFill>
                <a:srgbClr val="0A385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2" name="Table 7">
            <a:extLst>
              <a:ext uri="{FF2B5EF4-FFF2-40B4-BE49-F238E27FC236}">
                <a16:creationId xmlns:a16="http://schemas.microsoft.com/office/drawing/2014/main" id="{6E4EA0D7-A635-1616-2F19-E823377F9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97145"/>
              </p:ext>
            </p:extLst>
          </p:nvPr>
        </p:nvGraphicFramePr>
        <p:xfrm>
          <a:off x="4442438" y="2558143"/>
          <a:ext cx="3307123" cy="2836534"/>
        </p:xfrm>
        <a:graphic>
          <a:graphicData uri="http://schemas.openxmlformats.org/drawingml/2006/table">
            <a:tbl>
              <a:tblPr/>
              <a:tblGrid>
                <a:gridCol w="1183923">
                  <a:extLst>
                    <a:ext uri="{9D8B030D-6E8A-4147-A177-3AD203B41FA5}">
                      <a16:colId xmlns:a16="http://schemas.microsoft.com/office/drawing/2014/main" val="1247323108"/>
                    </a:ext>
                  </a:extLst>
                </a:gridCol>
                <a:gridCol w="2123200">
                  <a:extLst>
                    <a:ext uri="{9D8B030D-6E8A-4147-A177-3AD203B41FA5}">
                      <a16:colId xmlns:a16="http://schemas.microsoft.com/office/drawing/2014/main" val="654283434"/>
                    </a:ext>
                  </a:extLst>
                </a:gridCol>
              </a:tblGrid>
              <a:tr h="62983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Number of Seats</a:t>
                      </a:r>
                    </a:p>
                  </a:txBody>
                  <a:tcPr marL="5714" marR="5714" marT="5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Aircraft in DLR Unconstraint Forecast for REIVON</a:t>
                      </a:r>
                    </a:p>
                  </a:txBody>
                  <a:tcPr marL="5714" marR="5714" marT="5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286801"/>
                  </a:ext>
                </a:extLst>
              </a:tr>
              <a:tr h="175257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A319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063573"/>
                  </a:ext>
                </a:extLst>
              </a:tr>
              <a:tr h="175257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A320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95732"/>
                  </a:ext>
                </a:extLst>
              </a:tr>
              <a:tr h="182560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A320neo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225164"/>
                  </a:ext>
                </a:extLst>
              </a:tr>
              <a:tr h="175257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A321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806407"/>
                  </a:ext>
                </a:extLst>
              </a:tr>
              <a:tr h="182560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A321neo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287878"/>
                  </a:ext>
                </a:extLst>
              </a:tr>
              <a:tr h="182560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255.5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Boeing 787-8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177077"/>
                  </a:ext>
                </a:extLst>
              </a:tr>
              <a:tr h="182560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350.5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A350-900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596366"/>
                  </a:ext>
                </a:extLst>
              </a:tr>
              <a:tr h="175257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450.5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Boeing 747-8I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891596"/>
                  </a:ext>
                </a:extLst>
              </a:tr>
              <a:tr h="182560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450.5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Boeing 777-9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044858"/>
                  </a:ext>
                </a:extLst>
              </a:tr>
              <a:tr h="182560">
                <a:tc>
                  <a:txBody>
                    <a:bodyPr/>
                    <a:lstStyle/>
                    <a:p>
                      <a:pPr algn="ctr" fontAlgn="b"/>
                      <a:r>
                        <a:rPr lang="en-D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550.5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Airbus A380-800</a:t>
                      </a:r>
                    </a:p>
                  </a:txBody>
                  <a:tcPr marL="5714" marR="5714" marT="57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275203"/>
                  </a:ext>
                </a:extLst>
              </a:tr>
            </a:tbl>
          </a:graphicData>
        </a:graphic>
      </p:graphicFrame>
      <p:sp>
        <p:nvSpPr>
          <p:cNvPr id="4" name="TextBox 8">
            <a:extLst>
              <a:ext uri="{FF2B5EF4-FFF2-40B4-BE49-F238E27FC236}">
                <a16:creationId xmlns:a16="http://schemas.microsoft.com/office/drawing/2014/main" id="{2C06D4E9-F34E-8AA9-C021-5A8AB593B596}"/>
              </a:ext>
            </a:extLst>
          </p:cNvPr>
          <p:cNvSpPr txBox="1"/>
          <p:nvPr/>
        </p:nvSpPr>
        <p:spPr>
          <a:xfrm>
            <a:off x="3491275" y="5522469"/>
            <a:ext cx="5209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Maximum number of seats assumed for existing fleet in global forecasted air traffic data </a:t>
            </a:r>
            <a:endParaRPr lang="en-DE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787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: abgerundete Ecken 52">
            <a:extLst>
              <a:ext uri="{FF2B5EF4-FFF2-40B4-BE49-F238E27FC236}">
                <a16:creationId xmlns:a16="http://schemas.microsoft.com/office/drawing/2014/main" id="{C14BF7B5-3484-A709-0E7E-5D61A75075A2}"/>
              </a:ext>
            </a:extLst>
          </p:cNvPr>
          <p:cNvSpPr/>
          <p:nvPr/>
        </p:nvSpPr>
        <p:spPr>
          <a:xfrm>
            <a:off x="6045690" y="2548560"/>
            <a:ext cx="1804845" cy="652435"/>
          </a:xfrm>
          <a:prstGeom prst="snip2SameRect">
            <a:avLst>
              <a:gd name="adj1" fmla="val 16667"/>
              <a:gd name="adj2" fmla="val 13863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Rechteck: abgerundete Ecken 12">
            <a:extLst>
              <a:ext uri="{FF2B5EF4-FFF2-40B4-BE49-F238E27FC236}">
                <a16:creationId xmlns:a16="http://schemas.microsoft.com/office/drawing/2014/main" id="{A1CA6AC0-2F22-1186-4123-300961B8B1BE}"/>
              </a:ext>
            </a:extLst>
          </p:cNvPr>
          <p:cNvSpPr txBox="1"/>
          <p:nvPr/>
        </p:nvSpPr>
        <p:spPr>
          <a:xfrm>
            <a:off x="6045690" y="2567669"/>
            <a:ext cx="1850813" cy="614217"/>
          </a:xfrm>
          <a:prstGeom prst="snip2SameRect">
            <a:avLst>
              <a:gd name="adj1" fmla="val 16667"/>
              <a:gd name="adj2" fmla="val 17670"/>
            </a:avLst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569" tIns="18569" rIns="18569" bIns="18569" numCol="1" spcCol="1270" anchor="ctr" anchorCtr="0">
            <a:noAutofit/>
          </a:bodyPr>
          <a:lstStyle/>
          <a:p>
            <a:pPr algn="ctr" defTabSz="43322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300" dirty="0">
                <a:cs typeface="Arial" panose="020B0604020202020204" pitchFamily="34" charset="0"/>
              </a:rPr>
              <a:t>Set of Aircraft Design with new TLARs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410C19-7F15-3E41-B3D7-0C55FBBAC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860366" cy="1320800"/>
          </a:xfrm>
        </p:spPr>
        <p:txBody>
          <a:bodyPr>
            <a:normAutofit/>
          </a:bodyPr>
          <a:lstStyle/>
          <a:p>
            <a:r>
              <a:rPr lang="en-GB" sz="3100" b="1" dirty="0"/>
              <a:t>‘New’ Aircraft Design process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AE4D3F1-BAAF-3772-3F99-D4CF18D142E8}"/>
              </a:ext>
            </a:extLst>
          </p:cNvPr>
          <p:cNvSpPr txBox="1">
            <a:spLocks/>
          </p:cNvSpPr>
          <p:nvPr/>
        </p:nvSpPr>
        <p:spPr>
          <a:xfrm>
            <a:off x="677334" y="1605424"/>
            <a:ext cx="10459589" cy="4240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8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6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4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479E70"/>
              </a:buClr>
              <a:buSzPct val="80000"/>
              <a:buFont typeface="Wingdings 3" charset="2"/>
              <a:buChar char=""/>
              <a:defRPr sz="1200" kern="1200">
                <a:solidFill>
                  <a:srgbClr val="0A385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754">
              <a:buNone/>
              <a:defRPr/>
            </a:pPr>
            <a:endParaRPr lang="en-GB" sz="1800" dirty="0">
              <a:solidFill>
                <a:sysClr val="windowText" lastClr="000000"/>
              </a:solidFill>
            </a:endParaRPr>
          </a:p>
          <a:p>
            <a:pPr marL="171439" indent="-171439" defTabSz="685754">
              <a:defRPr/>
            </a:pPr>
            <a:endParaRPr lang="en-GB" sz="1800" dirty="0">
              <a:solidFill>
                <a:sysClr val="windowText" lastClr="000000"/>
              </a:solidFill>
            </a:endParaRPr>
          </a:p>
          <a:p>
            <a:pPr marL="0" indent="0" defTabSz="685754">
              <a:buNone/>
              <a:defRPr/>
            </a:pPr>
            <a:endParaRPr kumimoji="0" lang="de-CH" b="0" i="0" u="none" strike="noStrike" kern="1200" cap="none" spc="0" normalizeH="0" baseline="0" noProof="0" dirty="0">
              <a:ln>
                <a:noFill/>
              </a:ln>
              <a:solidFill>
                <a:srgbClr val="0A385D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4" name="Gruppieren 51">
            <a:extLst>
              <a:ext uri="{FF2B5EF4-FFF2-40B4-BE49-F238E27FC236}">
                <a16:creationId xmlns:a16="http://schemas.microsoft.com/office/drawing/2014/main" id="{65C0C9FD-B12B-8DC2-FBFF-619E781000E0}"/>
              </a:ext>
            </a:extLst>
          </p:cNvPr>
          <p:cNvGrpSpPr/>
          <p:nvPr/>
        </p:nvGrpSpPr>
        <p:grpSpPr>
          <a:xfrm>
            <a:off x="3888329" y="1434203"/>
            <a:ext cx="1380001" cy="652435"/>
            <a:chOff x="349126" y="458891"/>
            <a:chExt cx="1800000" cy="694329"/>
          </a:xfrm>
        </p:grpSpPr>
        <p:sp>
          <p:nvSpPr>
            <p:cNvPr id="5" name="Rechteck: abgerundete Ecken 52">
              <a:extLst>
                <a:ext uri="{FF2B5EF4-FFF2-40B4-BE49-F238E27FC236}">
                  <a16:creationId xmlns:a16="http://schemas.microsoft.com/office/drawing/2014/main" id="{BD36A98B-87CA-5AA3-AE31-ED82B89A962B}"/>
                </a:ext>
              </a:extLst>
            </p:cNvPr>
            <p:cNvSpPr/>
            <p:nvPr/>
          </p:nvSpPr>
          <p:spPr>
            <a:xfrm>
              <a:off x="349126" y="458891"/>
              <a:ext cx="1768773" cy="694329"/>
            </a:xfrm>
            <a:prstGeom prst="snip2SameRect">
              <a:avLst>
                <a:gd name="adj1" fmla="val 16667"/>
                <a:gd name="adj2" fmla="val 13863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hteck: abgerundete Ecken 12">
              <a:extLst>
                <a:ext uri="{FF2B5EF4-FFF2-40B4-BE49-F238E27FC236}">
                  <a16:creationId xmlns:a16="http://schemas.microsoft.com/office/drawing/2014/main" id="{C05453EB-1210-A4C4-F75E-81E0F3ACE274}"/>
                </a:ext>
              </a:extLst>
            </p:cNvPr>
            <p:cNvSpPr txBox="1"/>
            <p:nvPr/>
          </p:nvSpPr>
          <p:spPr>
            <a:xfrm>
              <a:off x="349126" y="479227"/>
              <a:ext cx="1800000" cy="653657"/>
            </a:xfrm>
            <a:prstGeom prst="snip2SameRect">
              <a:avLst>
                <a:gd name="adj1" fmla="val 16667"/>
                <a:gd name="adj2" fmla="val 17670"/>
              </a:avLst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569" tIns="18569" rIns="18569" bIns="18569" numCol="1" spcCol="1270" anchor="ctr" anchorCtr="0">
              <a:noAutofit/>
            </a:bodyPr>
            <a:lstStyle/>
            <a:p>
              <a:pPr algn="ctr" defTabSz="43322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dirty="0">
                  <a:cs typeface="Arial" panose="020B0604020202020204" pitchFamily="34" charset="0"/>
                </a:rPr>
                <a:t>NASA FLOPS</a:t>
              </a:r>
              <a:r>
                <a:rPr lang="en-US" sz="1300" dirty="0">
                  <a:solidFill>
                    <a:sysClr val="windowText" lastClr="000000"/>
                  </a:solidFill>
                  <a:cs typeface="Arial" panose="020B0604020202020204" pitchFamily="34" charset="0"/>
                </a:rPr>
                <a:t>**</a:t>
              </a:r>
            </a:p>
          </p:txBody>
        </p:sp>
      </p:grpSp>
      <p:sp>
        <p:nvSpPr>
          <p:cNvPr id="9" name="Rechteck 62">
            <a:extLst>
              <a:ext uri="{FF2B5EF4-FFF2-40B4-BE49-F238E27FC236}">
                <a16:creationId xmlns:a16="http://schemas.microsoft.com/office/drawing/2014/main" id="{AAA6F190-5ED8-AB2C-FF69-641172B24AF8}"/>
              </a:ext>
            </a:extLst>
          </p:cNvPr>
          <p:cNvSpPr/>
          <p:nvPr/>
        </p:nvSpPr>
        <p:spPr>
          <a:xfrm>
            <a:off x="1422791" y="1329815"/>
            <a:ext cx="1804845" cy="183606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cs typeface="Arial" panose="020B0604020202020204" pitchFamily="34" charset="0"/>
            </a:endParaRPr>
          </a:p>
        </p:txBody>
      </p:sp>
      <p:sp>
        <p:nvSpPr>
          <p:cNvPr id="10" name="Rechteck 65">
            <a:extLst>
              <a:ext uri="{FF2B5EF4-FFF2-40B4-BE49-F238E27FC236}">
                <a16:creationId xmlns:a16="http://schemas.microsoft.com/office/drawing/2014/main" id="{4FAF996E-5C83-FE53-A181-FF49A245F6B2}"/>
              </a:ext>
            </a:extLst>
          </p:cNvPr>
          <p:cNvSpPr/>
          <p:nvPr/>
        </p:nvSpPr>
        <p:spPr>
          <a:xfrm>
            <a:off x="1421502" y="1336406"/>
            <a:ext cx="1804952" cy="43126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Aircraft Class</a:t>
            </a:r>
            <a:r>
              <a:rPr lang="en-US" sz="1300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*</a:t>
            </a:r>
            <a:r>
              <a:rPr lang="en-US" sz="13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 and Reference Aircraft</a:t>
            </a:r>
          </a:p>
        </p:txBody>
      </p:sp>
      <p:sp>
        <p:nvSpPr>
          <p:cNvPr id="11" name="Pfeil: nach rechts 63">
            <a:extLst>
              <a:ext uri="{FF2B5EF4-FFF2-40B4-BE49-F238E27FC236}">
                <a16:creationId xmlns:a16="http://schemas.microsoft.com/office/drawing/2014/main" id="{ABDFF5DA-25E9-6195-74E9-2242BD0ED1A9}"/>
              </a:ext>
            </a:extLst>
          </p:cNvPr>
          <p:cNvSpPr/>
          <p:nvPr/>
        </p:nvSpPr>
        <p:spPr>
          <a:xfrm>
            <a:off x="3338951" y="1614388"/>
            <a:ext cx="441245" cy="336296"/>
          </a:xfrm>
          <a:prstGeom prst="rightArrow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0" tIns="34280" rIns="68560" bIns="34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>
              <a:cs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D075B4A9-4031-937A-C3F2-19107F394A0E}"/>
              </a:ext>
            </a:extLst>
          </p:cNvPr>
          <p:cNvSpPr/>
          <p:nvPr/>
        </p:nvSpPr>
        <p:spPr>
          <a:xfrm>
            <a:off x="513942" y="4774252"/>
            <a:ext cx="473217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*</a:t>
            </a:r>
            <a:r>
              <a:rPr lang="en-US" sz="13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 Based on maximum number of seats and aisle category</a:t>
            </a:r>
          </a:p>
          <a:p>
            <a:r>
              <a:rPr lang="en-US" sz="1300" b="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**</a:t>
            </a:r>
            <a:r>
              <a:rPr lang="en-US" sz="13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 M</a:t>
            </a:r>
            <a:r>
              <a:rPr lang="en-IN" sz="1300" b="1" dirty="0" err="1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ulti</a:t>
            </a:r>
            <a:r>
              <a:rPr lang="en-IN" sz="13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-disciplinary system for preliminary aircraft design</a:t>
            </a:r>
          </a:p>
          <a:p>
            <a:r>
              <a:rPr lang="en-IN" sz="13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TLARs: Top-Level Aircraft Design Requirements </a:t>
            </a:r>
          </a:p>
          <a:p>
            <a:endParaRPr lang="en-IN" sz="800" dirty="0">
              <a:cs typeface="Arial" panose="020B0604020202020204" pitchFamily="34" charset="0"/>
            </a:endParaRPr>
          </a:p>
          <a:p>
            <a:endParaRPr lang="en-IN" sz="800" dirty="0">
              <a:cs typeface="Arial" panose="020B0604020202020204" pitchFamily="34" charset="0"/>
            </a:endParaRPr>
          </a:p>
        </p:txBody>
      </p:sp>
      <p:sp>
        <p:nvSpPr>
          <p:cNvPr id="13" name="Pfeil: nach rechts 63">
            <a:extLst>
              <a:ext uri="{FF2B5EF4-FFF2-40B4-BE49-F238E27FC236}">
                <a16:creationId xmlns:a16="http://schemas.microsoft.com/office/drawing/2014/main" id="{8DEB7829-6173-BD00-6DCE-FDA83344A211}"/>
              </a:ext>
            </a:extLst>
          </p:cNvPr>
          <p:cNvSpPr/>
          <p:nvPr/>
        </p:nvSpPr>
        <p:spPr>
          <a:xfrm>
            <a:off x="5431332" y="2725739"/>
            <a:ext cx="509881" cy="336296"/>
          </a:xfrm>
          <a:prstGeom prst="rightArrow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0" tIns="34280" rIns="68560" bIns="34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>
              <a:cs typeface="Arial" panose="020B0604020202020204" pitchFamily="34" charset="0"/>
            </a:endParaRPr>
          </a:p>
        </p:txBody>
      </p:sp>
      <p:sp>
        <p:nvSpPr>
          <p:cNvPr id="14" name="Pfeil: nach rechts 63">
            <a:extLst>
              <a:ext uri="{FF2B5EF4-FFF2-40B4-BE49-F238E27FC236}">
                <a16:creationId xmlns:a16="http://schemas.microsoft.com/office/drawing/2014/main" id="{9E014FDE-D890-B235-63AF-E17CB95C2500}"/>
              </a:ext>
            </a:extLst>
          </p:cNvPr>
          <p:cNvSpPr/>
          <p:nvPr/>
        </p:nvSpPr>
        <p:spPr>
          <a:xfrm rot="5400000">
            <a:off x="6465574" y="3363498"/>
            <a:ext cx="516294" cy="321119"/>
          </a:xfrm>
          <a:prstGeom prst="rightArrow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0" tIns="34280" rIns="68560" bIns="34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>
              <a:cs typeface="Arial" panose="020B0604020202020204" pitchFamily="34" charset="0"/>
            </a:endParaRPr>
          </a:p>
        </p:txBody>
      </p:sp>
      <p:sp>
        <p:nvSpPr>
          <p:cNvPr id="15" name="TextBox 15">
            <a:extLst>
              <a:ext uri="{FF2B5EF4-FFF2-40B4-BE49-F238E27FC236}">
                <a16:creationId xmlns:a16="http://schemas.microsoft.com/office/drawing/2014/main" id="{63E8FE98-5387-2128-785F-FC666B43F944}"/>
              </a:ext>
            </a:extLst>
          </p:cNvPr>
          <p:cNvSpPr txBox="1"/>
          <p:nvPr/>
        </p:nvSpPr>
        <p:spPr>
          <a:xfrm>
            <a:off x="6186841" y="3838869"/>
            <a:ext cx="106507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300" dirty="0">
                <a:cs typeface="Arial" panose="020B0604020202020204" pitchFamily="34" charset="0"/>
              </a:rPr>
              <a:t>3D Matrix</a:t>
            </a: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A3651776-D0D9-551B-E740-CE0590C4B7C5}"/>
              </a:ext>
            </a:extLst>
          </p:cNvPr>
          <p:cNvSpPr txBox="1"/>
          <p:nvPr/>
        </p:nvSpPr>
        <p:spPr>
          <a:xfrm>
            <a:off x="5743622" y="4166593"/>
            <a:ext cx="1995431" cy="6924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300" dirty="0">
                <a:cs typeface="Arial" panose="020B0604020202020204" pitchFamily="34" charset="0"/>
              </a:rPr>
              <a:t>Fuel Consumption &amp; Flight Time</a:t>
            </a:r>
          </a:p>
          <a:p>
            <a:pPr algn="ctr"/>
            <a:r>
              <a:rPr lang="en-IN" sz="1300" dirty="0">
                <a:cs typeface="Arial" panose="020B0604020202020204" pitchFamily="34" charset="0"/>
              </a:rPr>
              <a:t>for new aircraft design</a:t>
            </a:r>
          </a:p>
        </p:txBody>
      </p:sp>
      <p:sp>
        <p:nvSpPr>
          <p:cNvPr id="17" name="Pfeil: nach rechts 63">
            <a:extLst>
              <a:ext uri="{FF2B5EF4-FFF2-40B4-BE49-F238E27FC236}">
                <a16:creationId xmlns:a16="http://schemas.microsoft.com/office/drawing/2014/main" id="{CE900DB2-E8A2-601C-6F25-E7CB289F7752}"/>
              </a:ext>
            </a:extLst>
          </p:cNvPr>
          <p:cNvSpPr/>
          <p:nvPr/>
        </p:nvSpPr>
        <p:spPr>
          <a:xfrm rot="5400000">
            <a:off x="4440340" y="2161072"/>
            <a:ext cx="252036" cy="336296"/>
          </a:xfrm>
          <a:prstGeom prst="rightArrow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0" tIns="34280" rIns="68560" bIns="34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800">
              <a:cs typeface="Arial" panose="020B0604020202020204" pitchFamily="34" charset="0"/>
            </a:endParaRPr>
          </a:p>
        </p:txBody>
      </p:sp>
      <p:grpSp>
        <p:nvGrpSpPr>
          <p:cNvPr id="18" name="Gruppieren 51">
            <a:extLst>
              <a:ext uri="{FF2B5EF4-FFF2-40B4-BE49-F238E27FC236}">
                <a16:creationId xmlns:a16="http://schemas.microsoft.com/office/drawing/2014/main" id="{27050A35-E24C-C91F-592D-710D630C0B54}"/>
              </a:ext>
            </a:extLst>
          </p:cNvPr>
          <p:cNvGrpSpPr/>
          <p:nvPr/>
        </p:nvGrpSpPr>
        <p:grpSpPr>
          <a:xfrm>
            <a:off x="3890052" y="2567670"/>
            <a:ext cx="1380001" cy="652435"/>
            <a:chOff x="349126" y="458891"/>
            <a:chExt cx="1800000" cy="694329"/>
          </a:xfrm>
        </p:grpSpPr>
        <p:sp>
          <p:nvSpPr>
            <p:cNvPr id="19" name="Rechteck: abgerundete Ecken 52">
              <a:extLst>
                <a:ext uri="{FF2B5EF4-FFF2-40B4-BE49-F238E27FC236}">
                  <a16:creationId xmlns:a16="http://schemas.microsoft.com/office/drawing/2014/main" id="{95BE642B-3D2A-7ADB-C277-8F24B2624DC3}"/>
                </a:ext>
              </a:extLst>
            </p:cNvPr>
            <p:cNvSpPr/>
            <p:nvPr/>
          </p:nvSpPr>
          <p:spPr>
            <a:xfrm>
              <a:off x="349126" y="458891"/>
              <a:ext cx="1768773" cy="694329"/>
            </a:xfrm>
            <a:prstGeom prst="snip2SameRect">
              <a:avLst>
                <a:gd name="adj1" fmla="val 16667"/>
                <a:gd name="adj2" fmla="val 13863"/>
              </a:avLst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hteck: abgerundete Ecken 12">
              <a:extLst>
                <a:ext uri="{FF2B5EF4-FFF2-40B4-BE49-F238E27FC236}">
                  <a16:creationId xmlns:a16="http://schemas.microsoft.com/office/drawing/2014/main" id="{00352F77-5D2A-1532-5869-22EC15230AD2}"/>
                </a:ext>
              </a:extLst>
            </p:cNvPr>
            <p:cNvSpPr txBox="1"/>
            <p:nvPr/>
          </p:nvSpPr>
          <p:spPr>
            <a:xfrm>
              <a:off x="349126" y="479227"/>
              <a:ext cx="1800000" cy="653657"/>
            </a:xfrm>
            <a:prstGeom prst="snip2SameRect">
              <a:avLst>
                <a:gd name="adj1" fmla="val 16667"/>
                <a:gd name="adj2" fmla="val 17670"/>
              </a:avLst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569" tIns="18569" rIns="18569" bIns="18569" numCol="1" spcCol="1270" anchor="ctr" anchorCtr="0">
              <a:noAutofit/>
            </a:bodyPr>
            <a:lstStyle/>
            <a:p>
              <a:pPr algn="ctr" defTabSz="43322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dirty="0">
                  <a:cs typeface="Arial" panose="020B0604020202020204" pitchFamily="34" charset="0"/>
                </a:rPr>
                <a:t>Calibrate Aircraft Design Model</a:t>
              </a:r>
            </a:p>
          </p:txBody>
        </p:sp>
      </p:grpSp>
      <p:sp>
        <p:nvSpPr>
          <p:cNvPr id="24" name="Flowchart: Connector 24">
            <a:extLst>
              <a:ext uri="{FF2B5EF4-FFF2-40B4-BE49-F238E27FC236}">
                <a16:creationId xmlns:a16="http://schemas.microsoft.com/office/drawing/2014/main" id="{903D1874-5E0A-9A50-40B1-AAC6852119CE}"/>
              </a:ext>
            </a:extLst>
          </p:cNvPr>
          <p:cNvSpPr/>
          <p:nvPr/>
        </p:nvSpPr>
        <p:spPr>
          <a:xfrm>
            <a:off x="5661449" y="1237198"/>
            <a:ext cx="1229860" cy="802376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300" dirty="0">
                <a:cs typeface="Arial" panose="020B0604020202020204" pitchFamily="34" charset="0"/>
              </a:rPr>
              <a:t>Design Range (DR)</a:t>
            </a:r>
          </a:p>
        </p:txBody>
      </p:sp>
      <p:sp>
        <p:nvSpPr>
          <p:cNvPr id="25" name="Flowchart: Connector 25">
            <a:extLst>
              <a:ext uri="{FF2B5EF4-FFF2-40B4-BE49-F238E27FC236}">
                <a16:creationId xmlns:a16="http://schemas.microsoft.com/office/drawing/2014/main" id="{AC5014FE-AEAE-19A4-CE55-10258F81AF3D}"/>
              </a:ext>
            </a:extLst>
          </p:cNvPr>
          <p:cNvSpPr/>
          <p:nvPr/>
        </p:nvSpPr>
        <p:spPr>
          <a:xfrm>
            <a:off x="6994989" y="1229500"/>
            <a:ext cx="1228557" cy="802376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300" dirty="0">
                <a:cs typeface="Arial" panose="020B0604020202020204" pitchFamily="34" charset="0"/>
              </a:rPr>
              <a:t>Seating Capacity (SC)</a:t>
            </a:r>
          </a:p>
        </p:txBody>
      </p:sp>
      <p:sp>
        <p:nvSpPr>
          <p:cNvPr id="26" name="Arrow: Down 26">
            <a:extLst>
              <a:ext uri="{FF2B5EF4-FFF2-40B4-BE49-F238E27FC236}">
                <a16:creationId xmlns:a16="http://schemas.microsoft.com/office/drawing/2014/main" id="{4DE51514-7973-1C74-8B34-EDC237077850}"/>
              </a:ext>
            </a:extLst>
          </p:cNvPr>
          <p:cNvSpPr/>
          <p:nvPr/>
        </p:nvSpPr>
        <p:spPr>
          <a:xfrm>
            <a:off x="6144439" y="2091196"/>
            <a:ext cx="282233" cy="432549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800">
              <a:cs typeface="Arial" panose="020B0604020202020204" pitchFamily="34" charset="0"/>
            </a:endParaRPr>
          </a:p>
        </p:txBody>
      </p:sp>
      <p:sp>
        <p:nvSpPr>
          <p:cNvPr id="27" name="Arrow: Down 27">
            <a:extLst>
              <a:ext uri="{FF2B5EF4-FFF2-40B4-BE49-F238E27FC236}">
                <a16:creationId xmlns:a16="http://schemas.microsoft.com/office/drawing/2014/main" id="{64FE7539-0A0A-7B54-9466-64E87201992D}"/>
              </a:ext>
            </a:extLst>
          </p:cNvPr>
          <p:cNvSpPr/>
          <p:nvPr/>
        </p:nvSpPr>
        <p:spPr>
          <a:xfrm>
            <a:off x="7466780" y="2089976"/>
            <a:ext cx="282233" cy="432549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sz="800">
              <a:cs typeface="Arial" panose="020B0604020202020204" pitchFamily="34" charset="0"/>
            </a:endParaRP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75EF5C26-4B42-374E-1456-D9D84FFD129B}"/>
              </a:ext>
            </a:extLst>
          </p:cNvPr>
          <p:cNvSpPr/>
          <p:nvPr/>
        </p:nvSpPr>
        <p:spPr>
          <a:xfrm>
            <a:off x="6858861" y="3245683"/>
            <a:ext cx="160690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300" dirty="0">
                <a:cs typeface="Arial" panose="020B0604020202020204" pitchFamily="34" charset="0"/>
              </a:rPr>
              <a:t>Performance Off-design mission (OFF)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878761B9-1A7A-1EF8-B5FD-42827516B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85227"/>
              </p:ext>
            </p:extLst>
          </p:nvPr>
        </p:nvGraphicFramePr>
        <p:xfrm>
          <a:off x="1461155" y="1796591"/>
          <a:ext cx="1736755" cy="128881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11634">
                  <a:extLst>
                    <a:ext uri="{9D8B030D-6E8A-4147-A177-3AD203B41FA5}">
                      <a16:colId xmlns:a16="http://schemas.microsoft.com/office/drawing/2014/main" val="3869147441"/>
                    </a:ext>
                  </a:extLst>
                </a:gridCol>
                <a:gridCol w="825121">
                  <a:extLst>
                    <a:ext uri="{9D8B030D-6E8A-4147-A177-3AD203B41FA5}">
                      <a16:colId xmlns:a16="http://schemas.microsoft.com/office/drawing/2014/main" val="3675824171"/>
                    </a:ext>
                  </a:extLst>
                </a:gridCol>
              </a:tblGrid>
              <a:tr h="435374">
                <a:tc>
                  <a:txBody>
                    <a:bodyPr/>
                    <a:lstStyle>
                      <a:lvl1pPr marL="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91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583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874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9166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457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749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104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8332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ctr"/>
                      <a:r>
                        <a:rPr lang="en-IN" sz="13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Aircraft Class</a:t>
                      </a:r>
                      <a:endParaRPr lang="en-IN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64" marR="3464" marT="3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91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583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874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9166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457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749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104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8332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ctr"/>
                      <a:r>
                        <a:rPr lang="en-IN" sz="13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Reference Aircraft Type</a:t>
                      </a:r>
                      <a:endParaRPr lang="en-IN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64" marR="3464" marT="3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862157"/>
                  </a:ext>
                </a:extLst>
              </a:tr>
              <a:tr h="291289">
                <a:tc>
                  <a:txBody>
                    <a:bodyPr/>
                    <a:lstStyle>
                      <a:lvl1pPr marL="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91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583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874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9166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457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749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104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8332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ctr"/>
                      <a:r>
                        <a:rPr lang="en-IN" sz="13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Single Aisle</a:t>
                      </a:r>
                    </a:p>
                  </a:txBody>
                  <a:tcPr marL="3464" marR="3464" marT="3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91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583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874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9166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457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749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104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8332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 fontAlgn="ctr"/>
                      <a:r>
                        <a:rPr lang="en-IN" sz="13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A320-200N</a:t>
                      </a:r>
                      <a:endParaRPr lang="en-IN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64" marR="3464" marT="3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62614408"/>
                  </a:ext>
                </a:extLst>
              </a:tr>
              <a:tr h="29128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3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Twin Aisle</a:t>
                      </a:r>
                    </a:p>
                    <a:p>
                      <a:pPr algn="ctr" fontAlgn="ctr"/>
                      <a:r>
                        <a:rPr lang="en-IN" sz="13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(&gt; 250)</a:t>
                      </a:r>
                      <a:endParaRPr lang="en-IN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464" marR="3464" marT="3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>
                      <a:lvl1pPr marL="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91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583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874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9166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457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749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1040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8332" algn="l" defTabSz="914583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marL="0" algn="ctr" defTabSz="914583" rtl="0" eaLnBrk="1" fontAlgn="ctr" latinLnBrk="0" hangingPunct="1"/>
                      <a:r>
                        <a:rPr lang="en-IN" sz="13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Boeing 787-9</a:t>
                      </a:r>
                      <a:endParaRPr lang="en-IN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64" marR="3464" marT="346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16161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430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87b21f8-3774-4a27-8138-547c23480ab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</TotalTime>
  <Words>1144</Words>
  <Application>Microsoft Office PowerPoint</Application>
  <PresentationFormat>Widescreen</PresentationFormat>
  <Paragraphs>169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Trebuchet MS</vt:lpstr>
      <vt:lpstr>Wingdings 3</vt:lpstr>
      <vt:lpstr>Facet</vt:lpstr>
      <vt:lpstr>Office Theme</vt:lpstr>
      <vt:lpstr>REIVON Reduction of the Environmental Impact of aviation via Optimisation of aircraft size/range and flight Network  </vt:lpstr>
      <vt:lpstr>Project Structure and Objectives</vt:lpstr>
      <vt:lpstr>REIVON Main Approach 1: Split long-haul flights into shorter legs (intermediate stop operations = ISO)</vt:lpstr>
      <vt:lpstr>Direct flights from FRA – original</vt:lpstr>
      <vt:lpstr>FRA Flights with 100% ISO (≥ 3000 NM)</vt:lpstr>
      <vt:lpstr>REIVON Main Approach 2: Fly size/range-optimised aircraft with reduced frequencies</vt:lpstr>
      <vt:lpstr>General principle for new aircraft design in REIVON</vt:lpstr>
      <vt:lpstr>‘New’ Aircraft Design approach</vt:lpstr>
      <vt:lpstr>‘New’ Aircraft Design process</vt:lpstr>
      <vt:lpstr>CO2 calculation assumptions</vt:lpstr>
      <vt:lpstr>Optimisation assumptions</vt:lpstr>
      <vt:lpstr>Impact assessment for stakeholders: Airports and airport neighbours</vt:lpstr>
      <vt:lpstr>Impact assessment for stakeholders:  Air transport system</vt:lpstr>
      <vt:lpstr>Conclusions and Outlook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REIVON</dc:title>
  <dc:creator>Ayce Celikel</dc:creator>
  <cp:lastModifiedBy>Ling Lim</cp:lastModifiedBy>
  <cp:revision>240</cp:revision>
  <cp:lastPrinted>2021-02-03T14:05:06Z</cp:lastPrinted>
  <dcterms:created xsi:type="dcterms:W3CDTF">2021-01-13T13:54:54Z</dcterms:created>
  <dcterms:modified xsi:type="dcterms:W3CDTF">2024-02-13T08:58:36Z</dcterms:modified>
</cp:coreProperties>
</file>